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390E23F-1B32-45C9-BCD6-3449A04C4979}">
  <a:tblStyle styleId="{6390E23F-1B32-45C9-BCD6-3449A04C497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Lato-italic.fntdata"/><Relationship Id="rId7" Type="http://schemas.openxmlformats.org/officeDocument/2006/relationships/notesMaster" Target="notesMasters/notesMaster1.xml"/><Relationship Id="rId8" Type="http://schemas.openxmlformats.org/officeDocument/2006/relationships/slide" Target="slides/slide1.xml"/><Relationship Id="rId30" Type="http://schemas.openxmlformats.org/officeDocument/2006/relationships/font" Target="fonts/Lato-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cf1452e6c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cf1452e6c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efd0b5b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efd0b5b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we also use the selected frame for each video, and with their </a:t>
            </a:r>
            <a:r>
              <a:rPr lang="en"/>
              <a:t>wav</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efd0b5b2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cefd0b5b2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efd0b5b2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cefd0b5b2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cefd0b5b2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cefd0b5b2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cf1452e6c5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cf1452e6c5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cf1452e6c5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cf1452e6c5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f1452e6c5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cf1452e6c5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f1452e6c5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cf1452e6c5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Cite: Multimodal Emotion Recognition using Transfer Learning from Speaker Recognition and BERT-based models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cf7fcbcd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cf7fcbcd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Cite: Deep learning-based multimodal emotion recognition from audio, visual, and text modalities: A systematic review of recent advancements and future prospects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cf7fcbcd0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cf7fcbcd0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f7fcbcd0e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cf7fcbcd0e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cf7fcbcd0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cf7fcbcd0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f5dff00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cf5dff00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f1452e6c5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cf1452e6c5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a early fusion, ViT for image, and BERT for text. Using early fusion linear layer to fusion them.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sp>
        <p:nvSpPr>
          <p:cNvPr id="55" name="Google Shape;55;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830392" y="1191256"/>
            <a:ext cx="745763" cy="45826"/>
            <a:chOff x="4580561" y="2589004"/>
            <a:chExt cx="1064464" cy="25200"/>
          </a:xfrm>
        </p:grpSpPr>
        <p:sp>
          <p:nvSpPr>
            <p:cNvPr id="57" name="Google Shape;57;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60" name="Google Shape;60;p14"/>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1" name="Google Shape;61;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2" name="Shape 62"/>
        <p:cNvGrpSpPr/>
        <p:nvPr/>
      </p:nvGrpSpPr>
      <p:grpSpPr>
        <a:xfrm>
          <a:off x="0" y="0"/>
          <a:ext cx="0" cy="0"/>
          <a:chOff x="0" y="0"/>
          <a:chExt cx="0" cy="0"/>
        </a:xfrm>
      </p:grpSpPr>
      <p:grpSp>
        <p:nvGrpSpPr>
          <p:cNvPr id="63" name="Google Shape;63;p15"/>
          <p:cNvGrpSpPr/>
          <p:nvPr/>
        </p:nvGrpSpPr>
        <p:grpSpPr>
          <a:xfrm>
            <a:off x="830392" y="1191256"/>
            <a:ext cx="745763" cy="45826"/>
            <a:chOff x="4580561" y="2589004"/>
            <a:chExt cx="1064464" cy="25200"/>
          </a:xfrm>
        </p:grpSpPr>
        <p:sp>
          <p:nvSpPr>
            <p:cNvPr id="64" name="Google Shape;6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7" name="Google Shape;67;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16"/>
          <p:cNvGrpSpPr/>
          <p:nvPr/>
        </p:nvGrpSpPr>
        <p:grpSpPr>
          <a:xfrm>
            <a:off x="830392" y="1191256"/>
            <a:ext cx="745763" cy="45826"/>
            <a:chOff x="4580561" y="2589004"/>
            <a:chExt cx="1064464" cy="25200"/>
          </a:xfrm>
        </p:grpSpPr>
        <p:sp>
          <p:nvSpPr>
            <p:cNvPr id="71" name="Google Shape;71;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6"/>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74" name="Google Shape;74;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5" name="Google Shape;75;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sp>
        <p:nvSpPr>
          <p:cNvPr id="77" name="Google Shape;77;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17"/>
          <p:cNvGrpSpPr/>
          <p:nvPr/>
        </p:nvGrpSpPr>
        <p:grpSpPr>
          <a:xfrm>
            <a:off x="830392" y="1191256"/>
            <a:ext cx="745763" cy="45826"/>
            <a:chOff x="4580561" y="2589004"/>
            <a:chExt cx="1064464" cy="25200"/>
          </a:xfrm>
        </p:grpSpPr>
        <p:sp>
          <p:nvSpPr>
            <p:cNvPr id="79" name="Google Shape;7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7"/>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82" name="Google Shape;82;p17"/>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3" name="Google Shape;83;p17"/>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4" name="Google Shape;84;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8"/>
          <p:cNvGrpSpPr/>
          <p:nvPr/>
        </p:nvGrpSpPr>
        <p:grpSpPr>
          <a:xfrm>
            <a:off x="830392" y="1191256"/>
            <a:ext cx="745763" cy="45826"/>
            <a:chOff x="4580561" y="2589004"/>
            <a:chExt cx="1064464" cy="25200"/>
          </a:xfrm>
        </p:grpSpPr>
        <p:sp>
          <p:nvSpPr>
            <p:cNvPr id="88" name="Google Shape;88;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8"/>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91" name="Google Shape;91;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sp>
        <p:nvSpPr>
          <p:cNvPr id="93" name="Google Shape;93;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9"/>
          <p:cNvGrpSpPr/>
          <p:nvPr/>
        </p:nvGrpSpPr>
        <p:grpSpPr>
          <a:xfrm>
            <a:off x="830392" y="1191256"/>
            <a:ext cx="745763" cy="45826"/>
            <a:chOff x="4580561" y="2589004"/>
            <a:chExt cx="1064464" cy="25200"/>
          </a:xfrm>
        </p:grpSpPr>
        <p:sp>
          <p:nvSpPr>
            <p:cNvPr id="95" name="Google Shape;95;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9"/>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98" name="Google Shape;98;p19"/>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9" name="Google Shape;99;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0" name="Shape 100"/>
        <p:cNvGrpSpPr/>
        <p:nvPr/>
      </p:nvGrpSpPr>
      <p:grpSpPr>
        <a:xfrm>
          <a:off x="0" y="0"/>
          <a:ext cx="0" cy="0"/>
          <a:chOff x="0" y="0"/>
          <a:chExt cx="0" cy="0"/>
        </a:xfrm>
      </p:grpSpPr>
      <p:grpSp>
        <p:nvGrpSpPr>
          <p:cNvPr id="101" name="Google Shape;101;p20"/>
          <p:cNvGrpSpPr/>
          <p:nvPr/>
        </p:nvGrpSpPr>
        <p:grpSpPr>
          <a:xfrm>
            <a:off x="830392" y="4169130"/>
            <a:ext cx="745763" cy="45826"/>
            <a:chOff x="4580561" y="2589004"/>
            <a:chExt cx="1064464" cy="25200"/>
          </a:xfrm>
        </p:grpSpPr>
        <p:sp>
          <p:nvSpPr>
            <p:cNvPr id="102" name="Google Shape;102;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20"/>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5" name="Google Shape;105;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6" name="Shape 106"/>
        <p:cNvGrpSpPr/>
        <p:nvPr/>
      </p:nvGrpSpPr>
      <p:grpSpPr>
        <a:xfrm>
          <a:off x="0" y="0"/>
          <a:ext cx="0" cy="0"/>
          <a:chOff x="0" y="0"/>
          <a:chExt cx="0" cy="0"/>
        </a:xfrm>
      </p:grpSpPr>
      <p:sp>
        <p:nvSpPr>
          <p:cNvPr id="107" name="Google Shape;107;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21"/>
          <p:cNvGrpSpPr/>
          <p:nvPr/>
        </p:nvGrpSpPr>
        <p:grpSpPr>
          <a:xfrm>
            <a:off x="830392" y="1191256"/>
            <a:ext cx="745763" cy="45826"/>
            <a:chOff x="4580561" y="2589004"/>
            <a:chExt cx="1064464" cy="25200"/>
          </a:xfrm>
        </p:grpSpPr>
        <p:sp>
          <p:nvSpPr>
            <p:cNvPr id="109" name="Google Shape;109;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21"/>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112" name="Google Shape;112;p21"/>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3" name="Google Shape;113;p21"/>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4" name="Google Shape;114;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p22"/>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17" name="Google Shape;117;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8" name="Shape 118"/>
        <p:cNvGrpSpPr/>
        <p:nvPr/>
      </p:nvGrpSpPr>
      <p:grpSpPr>
        <a:xfrm>
          <a:off x="0" y="0"/>
          <a:ext cx="0" cy="0"/>
          <a:chOff x="0" y="0"/>
          <a:chExt cx="0" cy="0"/>
        </a:xfrm>
      </p:grpSpPr>
      <p:grpSp>
        <p:nvGrpSpPr>
          <p:cNvPr id="119" name="Google Shape;119;p23"/>
          <p:cNvGrpSpPr/>
          <p:nvPr/>
        </p:nvGrpSpPr>
        <p:grpSpPr>
          <a:xfrm>
            <a:off x="830392" y="4169130"/>
            <a:ext cx="745763" cy="45826"/>
            <a:chOff x="4580561" y="2589004"/>
            <a:chExt cx="1064464" cy="25200"/>
          </a:xfrm>
        </p:grpSpPr>
        <p:sp>
          <p:nvSpPr>
            <p:cNvPr id="120" name="Google Shape;120;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3" name="Google Shape;123;p23"/>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124" name="Google Shape;124;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5.gif"/><Relationship Id="rId10" Type="http://schemas.openxmlformats.org/officeDocument/2006/relationships/image" Target="../media/image1.png"/><Relationship Id="rId13" Type="http://schemas.openxmlformats.org/officeDocument/2006/relationships/image" Target="../media/image15.gif"/><Relationship Id="rId12" Type="http://schemas.openxmlformats.org/officeDocument/2006/relationships/image" Target="../media/image8.gif"/><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8.gif"/><Relationship Id="rId9" Type="http://schemas.openxmlformats.org/officeDocument/2006/relationships/image" Target="../media/image14.gif"/><Relationship Id="rId15" Type="http://schemas.openxmlformats.org/officeDocument/2006/relationships/image" Target="../media/image10.gif"/><Relationship Id="rId14" Type="http://schemas.openxmlformats.org/officeDocument/2006/relationships/image" Target="../media/image6.gif"/><Relationship Id="rId16" Type="http://schemas.openxmlformats.org/officeDocument/2006/relationships/image" Target="../media/image4.gif"/><Relationship Id="rId5" Type="http://schemas.openxmlformats.org/officeDocument/2006/relationships/image" Target="../media/image16.gif"/><Relationship Id="rId6" Type="http://schemas.openxmlformats.org/officeDocument/2006/relationships/image" Target="../media/image12.gif"/><Relationship Id="rId7" Type="http://schemas.openxmlformats.org/officeDocument/2006/relationships/image" Target="../media/image9.gif"/><Relationship Id="rId8" Type="http://schemas.openxmlformats.org/officeDocument/2006/relationships/image" Target="../media/image1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github.com/tezansahu/VQA-With-Multimodal-Transformer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ctrTitle"/>
          </p:nvPr>
        </p:nvSpPr>
        <p:spPr>
          <a:xfrm>
            <a:off x="729450" y="1322450"/>
            <a:ext cx="7688100" cy="1360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CSCI-535 Project Final Report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1944"/>
              <a:t>Cross-Modal Synthesis in Multimodal Sentiment Analysis: A Deep Learning Approach for Generating Subjective Expressions</a:t>
            </a:r>
            <a:endParaRPr/>
          </a:p>
        </p:txBody>
      </p:sp>
      <p:sp>
        <p:nvSpPr>
          <p:cNvPr id="132" name="Google Shape;132;p25"/>
          <p:cNvSpPr txBox="1"/>
          <p:nvPr>
            <p:ph idx="1" type="subTitle"/>
          </p:nvPr>
        </p:nvSpPr>
        <p:spPr>
          <a:xfrm>
            <a:off x="283877" y="4215700"/>
            <a:ext cx="7688100" cy="541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852"/>
              <a:buNone/>
            </a:pPr>
            <a:r>
              <a:rPr lang="en" sz="2000">
                <a:solidFill>
                  <a:schemeClr val="dk2"/>
                </a:solidFill>
              </a:rPr>
              <a:t>Yaqi Hu, Kshitij Pawar, Zhihao Ma</a:t>
            </a:r>
            <a:endParaRPr sz="2000">
              <a:solidFill>
                <a:schemeClr val="dk2"/>
              </a:solidFill>
            </a:endParaRPr>
          </a:p>
          <a:p>
            <a:pPr indent="0" lvl="0" marL="0" rtl="0" algn="l">
              <a:lnSpc>
                <a:spcPct val="80000"/>
              </a:lnSpc>
              <a:spcBef>
                <a:spcPts val="0"/>
              </a:spcBef>
              <a:spcAft>
                <a:spcPts val="0"/>
              </a:spcAft>
              <a:buSzPts val="852"/>
              <a:buNone/>
            </a:pPr>
            <a:r>
              <a:t/>
            </a:r>
            <a:endParaRPr sz="124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04750" y="579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Result -  Speech Driven Talking Face Generation</a:t>
            </a:r>
            <a:endParaRPr sz="2540"/>
          </a:p>
        </p:txBody>
      </p:sp>
      <p:pic>
        <p:nvPicPr>
          <p:cNvPr id="199" name="Google Shape;199;p34"/>
          <p:cNvPicPr preferRelativeResize="0"/>
          <p:nvPr/>
        </p:nvPicPr>
        <p:blipFill>
          <a:blip r:embed="rId3">
            <a:alphaModFix/>
          </a:blip>
          <a:stretch>
            <a:fillRect/>
          </a:stretch>
        </p:blipFill>
        <p:spPr>
          <a:xfrm>
            <a:off x="304750" y="1914975"/>
            <a:ext cx="1219200" cy="1219200"/>
          </a:xfrm>
          <a:prstGeom prst="rect">
            <a:avLst/>
          </a:prstGeom>
          <a:noFill/>
          <a:ln>
            <a:noFill/>
          </a:ln>
        </p:spPr>
      </p:pic>
      <p:sp>
        <p:nvSpPr>
          <p:cNvPr id="200" name="Google Shape;200;p34"/>
          <p:cNvSpPr txBox="1"/>
          <p:nvPr/>
        </p:nvSpPr>
        <p:spPr>
          <a:xfrm>
            <a:off x="536800" y="1478550"/>
            <a:ext cx="8868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Original</a:t>
            </a:r>
            <a:endParaRPr sz="1300">
              <a:solidFill>
                <a:schemeClr val="accent1"/>
              </a:solidFill>
              <a:latin typeface="Lato"/>
              <a:ea typeface="Lato"/>
              <a:cs typeface="Lato"/>
              <a:sym typeface="Lato"/>
            </a:endParaRPr>
          </a:p>
        </p:txBody>
      </p:sp>
      <p:sp>
        <p:nvSpPr>
          <p:cNvPr id="201" name="Google Shape;201;p34"/>
          <p:cNvSpPr txBox="1"/>
          <p:nvPr/>
        </p:nvSpPr>
        <p:spPr>
          <a:xfrm>
            <a:off x="1781225" y="1478550"/>
            <a:ext cx="8148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Neutral</a:t>
            </a:r>
            <a:endParaRPr sz="1300">
              <a:solidFill>
                <a:schemeClr val="accent1"/>
              </a:solidFill>
              <a:latin typeface="Lato"/>
              <a:ea typeface="Lato"/>
              <a:cs typeface="Lato"/>
              <a:sym typeface="Lato"/>
            </a:endParaRPr>
          </a:p>
        </p:txBody>
      </p:sp>
      <p:sp>
        <p:nvSpPr>
          <p:cNvPr id="202" name="Google Shape;202;p34"/>
          <p:cNvSpPr txBox="1"/>
          <p:nvPr/>
        </p:nvSpPr>
        <p:spPr>
          <a:xfrm>
            <a:off x="3105700" y="1478550"/>
            <a:ext cx="6558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Anger</a:t>
            </a:r>
            <a:endParaRPr sz="1300">
              <a:solidFill>
                <a:schemeClr val="accent1"/>
              </a:solidFill>
              <a:latin typeface="Lato"/>
              <a:ea typeface="Lato"/>
              <a:cs typeface="Lato"/>
              <a:sym typeface="Lato"/>
            </a:endParaRPr>
          </a:p>
        </p:txBody>
      </p:sp>
      <p:sp>
        <p:nvSpPr>
          <p:cNvPr id="203" name="Google Shape;203;p34"/>
          <p:cNvSpPr txBox="1"/>
          <p:nvPr/>
        </p:nvSpPr>
        <p:spPr>
          <a:xfrm>
            <a:off x="4301400" y="1478550"/>
            <a:ext cx="8148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Disgust</a:t>
            </a:r>
            <a:endParaRPr sz="1300">
              <a:solidFill>
                <a:schemeClr val="accent1"/>
              </a:solidFill>
              <a:latin typeface="Lato"/>
              <a:ea typeface="Lato"/>
              <a:cs typeface="Lato"/>
              <a:sym typeface="Lato"/>
            </a:endParaRPr>
          </a:p>
        </p:txBody>
      </p:sp>
      <p:sp>
        <p:nvSpPr>
          <p:cNvPr id="204" name="Google Shape;204;p34"/>
          <p:cNvSpPr txBox="1"/>
          <p:nvPr/>
        </p:nvSpPr>
        <p:spPr>
          <a:xfrm>
            <a:off x="5729750" y="1478550"/>
            <a:ext cx="5445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Fear</a:t>
            </a:r>
            <a:endParaRPr sz="1300">
              <a:solidFill>
                <a:schemeClr val="accent1"/>
              </a:solidFill>
              <a:latin typeface="Lato"/>
              <a:ea typeface="Lato"/>
              <a:cs typeface="Lato"/>
              <a:sym typeface="Lato"/>
            </a:endParaRPr>
          </a:p>
        </p:txBody>
      </p:sp>
      <p:sp>
        <p:nvSpPr>
          <p:cNvPr id="205" name="Google Shape;205;p34"/>
          <p:cNvSpPr txBox="1"/>
          <p:nvPr/>
        </p:nvSpPr>
        <p:spPr>
          <a:xfrm>
            <a:off x="6821575" y="1478550"/>
            <a:ext cx="714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Happy</a:t>
            </a:r>
            <a:endParaRPr sz="1300">
              <a:solidFill>
                <a:schemeClr val="accent1"/>
              </a:solidFill>
              <a:latin typeface="Lato"/>
              <a:ea typeface="Lato"/>
              <a:cs typeface="Lato"/>
              <a:sym typeface="Lato"/>
            </a:endParaRPr>
          </a:p>
        </p:txBody>
      </p:sp>
      <p:sp>
        <p:nvSpPr>
          <p:cNvPr id="206" name="Google Shape;206;p34"/>
          <p:cNvSpPr txBox="1"/>
          <p:nvPr/>
        </p:nvSpPr>
        <p:spPr>
          <a:xfrm>
            <a:off x="8280900" y="1478550"/>
            <a:ext cx="5070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Sad</a:t>
            </a:r>
            <a:endParaRPr sz="1300">
              <a:solidFill>
                <a:schemeClr val="accent1"/>
              </a:solidFill>
              <a:latin typeface="Lato"/>
              <a:ea typeface="Lato"/>
              <a:cs typeface="Lato"/>
              <a:sym typeface="Lato"/>
            </a:endParaRPr>
          </a:p>
        </p:txBody>
      </p:sp>
      <p:pic>
        <p:nvPicPr>
          <p:cNvPr id="207" name="Google Shape;207;p34"/>
          <p:cNvPicPr preferRelativeResize="0"/>
          <p:nvPr/>
        </p:nvPicPr>
        <p:blipFill>
          <a:blip r:embed="rId4">
            <a:alphaModFix/>
          </a:blip>
          <a:stretch>
            <a:fillRect/>
          </a:stretch>
        </p:blipFill>
        <p:spPr>
          <a:xfrm>
            <a:off x="7924800" y="1914975"/>
            <a:ext cx="1219200" cy="1219200"/>
          </a:xfrm>
          <a:prstGeom prst="rect">
            <a:avLst/>
          </a:prstGeom>
          <a:noFill/>
          <a:ln>
            <a:noFill/>
          </a:ln>
        </p:spPr>
      </p:pic>
      <p:pic>
        <p:nvPicPr>
          <p:cNvPr id="208" name="Google Shape;208;p34"/>
          <p:cNvPicPr preferRelativeResize="0"/>
          <p:nvPr/>
        </p:nvPicPr>
        <p:blipFill>
          <a:blip r:embed="rId5">
            <a:alphaModFix/>
          </a:blip>
          <a:stretch>
            <a:fillRect/>
          </a:stretch>
        </p:blipFill>
        <p:spPr>
          <a:xfrm>
            <a:off x="6649600" y="1914975"/>
            <a:ext cx="1219200" cy="1219200"/>
          </a:xfrm>
          <a:prstGeom prst="rect">
            <a:avLst/>
          </a:prstGeom>
          <a:noFill/>
          <a:ln>
            <a:noFill/>
          </a:ln>
        </p:spPr>
      </p:pic>
      <p:pic>
        <p:nvPicPr>
          <p:cNvPr id="209" name="Google Shape;209;p34"/>
          <p:cNvPicPr preferRelativeResize="0"/>
          <p:nvPr/>
        </p:nvPicPr>
        <p:blipFill>
          <a:blip r:embed="rId6">
            <a:alphaModFix/>
          </a:blip>
          <a:stretch>
            <a:fillRect/>
          </a:stretch>
        </p:blipFill>
        <p:spPr>
          <a:xfrm>
            <a:off x="5374400" y="1914975"/>
            <a:ext cx="1219200" cy="1219200"/>
          </a:xfrm>
          <a:prstGeom prst="rect">
            <a:avLst/>
          </a:prstGeom>
          <a:noFill/>
          <a:ln>
            <a:noFill/>
          </a:ln>
        </p:spPr>
      </p:pic>
      <p:pic>
        <p:nvPicPr>
          <p:cNvPr id="210" name="Google Shape;210;p34"/>
          <p:cNvPicPr preferRelativeResize="0"/>
          <p:nvPr/>
        </p:nvPicPr>
        <p:blipFill>
          <a:blip r:embed="rId7">
            <a:alphaModFix/>
          </a:blip>
          <a:stretch>
            <a:fillRect/>
          </a:stretch>
        </p:blipFill>
        <p:spPr>
          <a:xfrm>
            <a:off x="4099200" y="1914975"/>
            <a:ext cx="1219200" cy="1219200"/>
          </a:xfrm>
          <a:prstGeom prst="rect">
            <a:avLst/>
          </a:prstGeom>
          <a:noFill/>
          <a:ln>
            <a:noFill/>
          </a:ln>
        </p:spPr>
      </p:pic>
      <p:pic>
        <p:nvPicPr>
          <p:cNvPr id="211" name="Google Shape;211;p34"/>
          <p:cNvPicPr preferRelativeResize="0"/>
          <p:nvPr/>
        </p:nvPicPr>
        <p:blipFill>
          <a:blip r:embed="rId8">
            <a:alphaModFix/>
          </a:blip>
          <a:stretch>
            <a:fillRect/>
          </a:stretch>
        </p:blipFill>
        <p:spPr>
          <a:xfrm>
            <a:off x="2824000" y="1914975"/>
            <a:ext cx="1219200" cy="1219200"/>
          </a:xfrm>
          <a:prstGeom prst="rect">
            <a:avLst/>
          </a:prstGeom>
          <a:noFill/>
          <a:ln>
            <a:noFill/>
          </a:ln>
        </p:spPr>
      </p:pic>
      <p:pic>
        <p:nvPicPr>
          <p:cNvPr id="212" name="Google Shape;212;p34"/>
          <p:cNvPicPr preferRelativeResize="0"/>
          <p:nvPr/>
        </p:nvPicPr>
        <p:blipFill>
          <a:blip r:embed="rId9">
            <a:alphaModFix/>
          </a:blip>
          <a:stretch>
            <a:fillRect/>
          </a:stretch>
        </p:blipFill>
        <p:spPr>
          <a:xfrm>
            <a:off x="1564375" y="1914975"/>
            <a:ext cx="1219200" cy="1219200"/>
          </a:xfrm>
          <a:prstGeom prst="rect">
            <a:avLst/>
          </a:prstGeom>
          <a:noFill/>
          <a:ln>
            <a:noFill/>
          </a:ln>
        </p:spPr>
      </p:pic>
      <p:pic>
        <p:nvPicPr>
          <p:cNvPr id="213" name="Google Shape;213;p34"/>
          <p:cNvPicPr preferRelativeResize="0"/>
          <p:nvPr/>
        </p:nvPicPr>
        <p:blipFill>
          <a:blip r:embed="rId10">
            <a:alphaModFix/>
          </a:blip>
          <a:stretch>
            <a:fillRect/>
          </a:stretch>
        </p:blipFill>
        <p:spPr>
          <a:xfrm>
            <a:off x="304750" y="3286575"/>
            <a:ext cx="1219200" cy="1219200"/>
          </a:xfrm>
          <a:prstGeom prst="rect">
            <a:avLst/>
          </a:prstGeom>
          <a:noFill/>
          <a:ln>
            <a:noFill/>
          </a:ln>
        </p:spPr>
      </p:pic>
      <p:pic>
        <p:nvPicPr>
          <p:cNvPr id="214" name="Google Shape;214;p34"/>
          <p:cNvPicPr preferRelativeResize="0"/>
          <p:nvPr/>
        </p:nvPicPr>
        <p:blipFill>
          <a:blip r:embed="rId11">
            <a:alphaModFix/>
          </a:blip>
          <a:stretch>
            <a:fillRect/>
          </a:stretch>
        </p:blipFill>
        <p:spPr>
          <a:xfrm>
            <a:off x="1579025" y="3286575"/>
            <a:ext cx="1219200" cy="1219200"/>
          </a:xfrm>
          <a:prstGeom prst="rect">
            <a:avLst/>
          </a:prstGeom>
          <a:noFill/>
          <a:ln>
            <a:noFill/>
          </a:ln>
        </p:spPr>
      </p:pic>
      <p:pic>
        <p:nvPicPr>
          <p:cNvPr id="215" name="Google Shape;215;p34"/>
          <p:cNvPicPr preferRelativeResize="0"/>
          <p:nvPr/>
        </p:nvPicPr>
        <p:blipFill>
          <a:blip r:embed="rId12">
            <a:alphaModFix/>
          </a:blip>
          <a:stretch>
            <a:fillRect/>
          </a:stretch>
        </p:blipFill>
        <p:spPr>
          <a:xfrm>
            <a:off x="2853300" y="3286575"/>
            <a:ext cx="1219200" cy="1219200"/>
          </a:xfrm>
          <a:prstGeom prst="rect">
            <a:avLst/>
          </a:prstGeom>
          <a:noFill/>
          <a:ln>
            <a:noFill/>
          </a:ln>
        </p:spPr>
      </p:pic>
      <p:pic>
        <p:nvPicPr>
          <p:cNvPr id="216" name="Google Shape;216;p34"/>
          <p:cNvPicPr preferRelativeResize="0"/>
          <p:nvPr/>
        </p:nvPicPr>
        <p:blipFill>
          <a:blip r:embed="rId13">
            <a:alphaModFix/>
          </a:blip>
          <a:stretch>
            <a:fillRect/>
          </a:stretch>
        </p:blipFill>
        <p:spPr>
          <a:xfrm>
            <a:off x="4127575" y="3286575"/>
            <a:ext cx="1219200" cy="1219200"/>
          </a:xfrm>
          <a:prstGeom prst="rect">
            <a:avLst/>
          </a:prstGeom>
          <a:noFill/>
          <a:ln>
            <a:noFill/>
          </a:ln>
        </p:spPr>
      </p:pic>
      <p:pic>
        <p:nvPicPr>
          <p:cNvPr id="217" name="Google Shape;217;p34"/>
          <p:cNvPicPr preferRelativeResize="0"/>
          <p:nvPr/>
        </p:nvPicPr>
        <p:blipFill>
          <a:blip r:embed="rId14">
            <a:alphaModFix/>
          </a:blip>
          <a:stretch>
            <a:fillRect/>
          </a:stretch>
        </p:blipFill>
        <p:spPr>
          <a:xfrm>
            <a:off x="5401850" y="3286575"/>
            <a:ext cx="1219200" cy="1219200"/>
          </a:xfrm>
          <a:prstGeom prst="rect">
            <a:avLst/>
          </a:prstGeom>
          <a:noFill/>
          <a:ln>
            <a:noFill/>
          </a:ln>
        </p:spPr>
      </p:pic>
      <p:pic>
        <p:nvPicPr>
          <p:cNvPr id="218" name="Google Shape;218;p34"/>
          <p:cNvPicPr preferRelativeResize="0"/>
          <p:nvPr/>
        </p:nvPicPr>
        <p:blipFill>
          <a:blip r:embed="rId15">
            <a:alphaModFix/>
          </a:blip>
          <a:stretch>
            <a:fillRect/>
          </a:stretch>
        </p:blipFill>
        <p:spPr>
          <a:xfrm>
            <a:off x="6663325" y="3286575"/>
            <a:ext cx="1219200" cy="1219200"/>
          </a:xfrm>
          <a:prstGeom prst="rect">
            <a:avLst/>
          </a:prstGeom>
          <a:noFill/>
          <a:ln>
            <a:noFill/>
          </a:ln>
        </p:spPr>
      </p:pic>
      <p:pic>
        <p:nvPicPr>
          <p:cNvPr id="219" name="Google Shape;219;p34"/>
          <p:cNvPicPr preferRelativeResize="0"/>
          <p:nvPr/>
        </p:nvPicPr>
        <p:blipFill>
          <a:blip r:embed="rId16">
            <a:alphaModFix/>
          </a:blip>
          <a:stretch>
            <a:fillRect/>
          </a:stretch>
        </p:blipFill>
        <p:spPr>
          <a:xfrm>
            <a:off x="7924800" y="3286550"/>
            <a:ext cx="1219200" cy="1219227"/>
          </a:xfrm>
          <a:prstGeom prst="rect">
            <a:avLst/>
          </a:prstGeom>
          <a:noFill/>
          <a:ln>
            <a:noFill/>
          </a:ln>
        </p:spPr>
      </p:pic>
      <p:sp>
        <p:nvSpPr>
          <p:cNvPr id="220" name="Google Shape;220;p34"/>
          <p:cNvSpPr txBox="1"/>
          <p:nvPr/>
        </p:nvSpPr>
        <p:spPr>
          <a:xfrm>
            <a:off x="1579025" y="4658175"/>
            <a:ext cx="65829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1"/>
                </a:solidFill>
                <a:latin typeface="Lato"/>
                <a:ea typeface="Lato"/>
                <a:cs typeface="Lato"/>
                <a:sym typeface="Lato"/>
              </a:rPr>
              <a:t>Figure.4: Examples for our generated speech - face from one sample image</a:t>
            </a:r>
            <a:endParaRPr sz="15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304750" y="579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Conclusion</a:t>
            </a:r>
            <a:endParaRPr sz="2540"/>
          </a:p>
        </p:txBody>
      </p:sp>
      <p:sp>
        <p:nvSpPr>
          <p:cNvPr id="226" name="Google Shape;226;p35"/>
          <p:cNvSpPr txBox="1"/>
          <p:nvPr/>
        </p:nvSpPr>
        <p:spPr>
          <a:xfrm>
            <a:off x="407700" y="1368450"/>
            <a:ext cx="8328600" cy="3601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Lato"/>
              <a:buAutoNum type="arabicPeriod"/>
            </a:pPr>
            <a:r>
              <a:rPr lang="en" sz="1500">
                <a:solidFill>
                  <a:schemeClr val="dk2"/>
                </a:solidFill>
                <a:latin typeface="Lato"/>
                <a:ea typeface="Lato"/>
                <a:cs typeface="Lato"/>
                <a:sym typeface="Lato"/>
              </a:rPr>
              <a:t>In our project, we first use some baseline models (both unimodal and multimodal) to explore the multimodal sentiment analysis dataset - CMU_MOSI. </a:t>
            </a:r>
            <a:endParaRPr sz="1500">
              <a:solidFill>
                <a:schemeClr val="dk2"/>
              </a:solidFill>
              <a:latin typeface="Lato"/>
              <a:ea typeface="Lato"/>
              <a:cs typeface="Lato"/>
              <a:sym typeface="Lato"/>
            </a:endParaRPr>
          </a:p>
          <a:p>
            <a:pPr indent="0" lvl="0" marL="0" rtl="0" algn="l">
              <a:spcBef>
                <a:spcPts val="0"/>
              </a:spcBef>
              <a:spcAft>
                <a:spcPts val="0"/>
              </a:spcAft>
              <a:buNone/>
            </a:pPr>
            <a:r>
              <a:t/>
            </a:r>
            <a:endParaRPr sz="1500">
              <a:solidFill>
                <a:schemeClr val="dk2"/>
              </a:solidFill>
              <a:latin typeface="Lato"/>
              <a:ea typeface="Lato"/>
              <a:cs typeface="Lato"/>
              <a:sym typeface="Lato"/>
            </a:endParaRPr>
          </a:p>
          <a:p>
            <a:pPr indent="-323850" lvl="0" marL="457200" rtl="0" algn="l">
              <a:spcBef>
                <a:spcPts val="0"/>
              </a:spcBef>
              <a:spcAft>
                <a:spcPts val="0"/>
              </a:spcAft>
              <a:buClr>
                <a:schemeClr val="dk2"/>
              </a:buClr>
              <a:buSzPts val="1500"/>
              <a:buFont typeface="Lato"/>
              <a:buAutoNum type="arabicPeriod"/>
            </a:pPr>
            <a:r>
              <a:rPr lang="en" sz="1500">
                <a:solidFill>
                  <a:schemeClr val="dk2"/>
                </a:solidFill>
                <a:latin typeface="Lato"/>
                <a:ea typeface="Lato"/>
                <a:cs typeface="Lato"/>
                <a:sym typeface="Lato"/>
              </a:rPr>
              <a:t>After that, we extracted frames, wav files and text descriptions from raw video. By using advanced feature extractor like pre-trained ViT and Wav2Vec2, we do the sentiment analysis again, to show whether we could get better result or not.</a:t>
            </a:r>
            <a:endParaRPr sz="1500">
              <a:solidFill>
                <a:schemeClr val="dk2"/>
              </a:solidFill>
              <a:latin typeface="Lato"/>
              <a:ea typeface="Lato"/>
              <a:cs typeface="Lato"/>
              <a:sym typeface="Lato"/>
            </a:endParaRPr>
          </a:p>
          <a:p>
            <a:pPr indent="0" lvl="0" marL="0" rtl="0" algn="l">
              <a:spcBef>
                <a:spcPts val="0"/>
              </a:spcBef>
              <a:spcAft>
                <a:spcPts val="0"/>
              </a:spcAft>
              <a:buNone/>
            </a:pPr>
            <a:r>
              <a:t/>
            </a:r>
            <a:endParaRPr sz="1500">
              <a:solidFill>
                <a:schemeClr val="dk2"/>
              </a:solidFill>
              <a:latin typeface="Lato"/>
              <a:ea typeface="Lato"/>
              <a:cs typeface="Lato"/>
              <a:sym typeface="Lato"/>
            </a:endParaRPr>
          </a:p>
          <a:p>
            <a:pPr indent="-323850" lvl="0" marL="457200" rtl="0" algn="l">
              <a:spcBef>
                <a:spcPts val="0"/>
              </a:spcBef>
              <a:spcAft>
                <a:spcPts val="0"/>
              </a:spcAft>
              <a:buClr>
                <a:schemeClr val="dk2"/>
              </a:buClr>
              <a:buSzPts val="1500"/>
              <a:buFont typeface="Lato"/>
              <a:buAutoNum type="arabicPeriod"/>
            </a:pPr>
            <a:r>
              <a:rPr lang="en" sz="1500">
                <a:solidFill>
                  <a:schemeClr val="dk2"/>
                </a:solidFill>
                <a:latin typeface="Lato"/>
                <a:ea typeface="Lato"/>
                <a:cs typeface="Lato"/>
                <a:sym typeface="Lato"/>
              </a:rPr>
              <a:t>We also tried to generate audio by using text and frames, but we get meaningless result. Then we tried some interesting applications, like Visual Question Answering and Speech Driven Talking Face Generation, for which the results have been showcased.</a:t>
            </a:r>
            <a:endParaRPr sz="1500">
              <a:solidFill>
                <a:schemeClr val="dk2"/>
              </a:solidFill>
              <a:latin typeface="Lato"/>
              <a:ea typeface="Lato"/>
              <a:cs typeface="Lato"/>
              <a:sym typeface="Lato"/>
            </a:endParaRPr>
          </a:p>
          <a:p>
            <a:pPr indent="0" lvl="0" marL="457200" rtl="0" algn="l">
              <a:spcBef>
                <a:spcPts val="0"/>
              </a:spcBef>
              <a:spcAft>
                <a:spcPts val="0"/>
              </a:spcAft>
              <a:buNone/>
            </a:pPr>
            <a:r>
              <a:t/>
            </a:r>
            <a:endParaRPr sz="1500">
              <a:solidFill>
                <a:schemeClr val="dk2"/>
              </a:solidFill>
              <a:latin typeface="Lato"/>
              <a:ea typeface="Lato"/>
              <a:cs typeface="Lato"/>
              <a:sym typeface="Lato"/>
            </a:endParaRPr>
          </a:p>
          <a:p>
            <a:pPr indent="0" lvl="0" marL="0" rtl="0" algn="l">
              <a:spcBef>
                <a:spcPts val="0"/>
              </a:spcBef>
              <a:spcAft>
                <a:spcPts val="0"/>
              </a:spcAft>
              <a:buNone/>
            </a:pPr>
            <a:r>
              <a:rPr lang="en" sz="1500">
                <a:solidFill>
                  <a:schemeClr val="dk2"/>
                </a:solidFill>
                <a:latin typeface="Lato"/>
                <a:ea typeface="Lato"/>
                <a:cs typeface="Lato"/>
                <a:sym typeface="Lato"/>
              </a:rPr>
              <a:t>In this project, we have learnt to not set big project goals, but start from getting some basic information, and try some pre-</a:t>
            </a:r>
            <a:r>
              <a:rPr lang="en" sz="1500">
                <a:solidFill>
                  <a:schemeClr val="dk2"/>
                </a:solidFill>
                <a:latin typeface="Lato"/>
                <a:ea typeface="Lato"/>
                <a:cs typeface="Lato"/>
                <a:sym typeface="Lato"/>
              </a:rPr>
              <a:t>qualified</a:t>
            </a:r>
            <a:r>
              <a:rPr lang="en" sz="1500">
                <a:solidFill>
                  <a:schemeClr val="dk2"/>
                </a:solidFill>
                <a:latin typeface="Lato"/>
                <a:ea typeface="Lato"/>
                <a:cs typeface="Lato"/>
                <a:sym typeface="Lato"/>
              </a:rPr>
              <a:t> works, rather than built all the thing from </a:t>
            </a:r>
            <a:r>
              <a:rPr lang="en" sz="1500">
                <a:solidFill>
                  <a:schemeClr val="dk2"/>
                </a:solidFill>
                <a:latin typeface="Lato"/>
                <a:ea typeface="Lato"/>
                <a:cs typeface="Lato"/>
                <a:sym typeface="Lato"/>
              </a:rPr>
              <a:t>scratch. </a:t>
            </a:r>
            <a:endParaRPr sz="1500">
              <a:solidFill>
                <a:schemeClr val="dk2"/>
              </a:solidFill>
              <a:latin typeface="Lato"/>
              <a:ea typeface="Lato"/>
              <a:cs typeface="Lato"/>
              <a:sym typeface="Lato"/>
            </a:endParaRPr>
          </a:p>
          <a:p>
            <a:pPr indent="0" lvl="0" marL="0" rtl="0" algn="l">
              <a:spcBef>
                <a:spcPts val="0"/>
              </a:spcBef>
              <a:spcAft>
                <a:spcPts val="0"/>
              </a:spcAft>
              <a:buNone/>
            </a:pPr>
            <a:r>
              <a:rPr lang="en" sz="1500">
                <a:solidFill>
                  <a:schemeClr val="dk2"/>
                </a:solidFill>
                <a:latin typeface="Lato"/>
                <a:ea typeface="Lato"/>
                <a:cs typeface="Lato"/>
                <a:sym typeface="Lato"/>
              </a:rPr>
              <a:t>We also need to have a test demo before we set something as our project idea.</a:t>
            </a:r>
            <a:endParaRPr sz="1500">
              <a:solidFill>
                <a:schemeClr val="dk2"/>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304750" y="579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Individual</a:t>
            </a:r>
            <a:r>
              <a:rPr lang="en" sz="2540"/>
              <a:t> Contribution - After Midterm</a:t>
            </a:r>
            <a:endParaRPr sz="2540"/>
          </a:p>
        </p:txBody>
      </p:sp>
      <p:sp>
        <p:nvSpPr>
          <p:cNvPr id="232" name="Google Shape;232;p36"/>
          <p:cNvSpPr txBox="1"/>
          <p:nvPr/>
        </p:nvSpPr>
        <p:spPr>
          <a:xfrm>
            <a:off x="376200" y="1258325"/>
            <a:ext cx="8391600" cy="384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Lato"/>
                <a:ea typeface="Lato"/>
                <a:cs typeface="Lato"/>
                <a:sym typeface="Lato"/>
              </a:rPr>
              <a:t>Project Contributions:</a:t>
            </a:r>
            <a:endParaRPr sz="1300">
              <a:solidFill>
                <a:schemeClr val="dk2"/>
              </a:solidFill>
              <a:latin typeface="Lato"/>
              <a:ea typeface="Lato"/>
              <a:cs typeface="Lato"/>
              <a:sym typeface="Lato"/>
            </a:endParaRPr>
          </a:p>
          <a:p>
            <a:pPr indent="-311150" lvl="0" marL="457200" rtl="0" algn="l">
              <a:lnSpc>
                <a:spcPct val="115000"/>
              </a:lnSpc>
              <a:spcBef>
                <a:spcPts val="1200"/>
              </a:spcBef>
              <a:spcAft>
                <a:spcPts val="0"/>
              </a:spcAft>
              <a:buClr>
                <a:schemeClr val="dk2"/>
              </a:buClr>
              <a:buSzPts val="1300"/>
              <a:buFont typeface="Lato"/>
              <a:buAutoNum type="arabicPeriod"/>
            </a:pPr>
            <a:r>
              <a:rPr lang="en" sz="1300">
                <a:solidFill>
                  <a:schemeClr val="dk2"/>
                </a:solidFill>
                <a:latin typeface="Lato"/>
                <a:ea typeface="Lato"/>
                <a:cs typeface="Lato"/>
                <a:sym typeface="Lato"/>
              </a:rPr>
              <a:t>Yaqi Hu: </a:t>
            </a:r>
            <a:endParaRPr sz="1300">
              <a:solidFill>
                <a:schemeClr val="dk2"/>
              </a:solidFill>
              <a:latin typeface="Lato"/>
              <a:ea typeface="Lato"/>
              <a:cs typeface="Lato"/>
              <a:sym typeface="Lato"/>
            </a:endParaRPr>
          </a:p>
          <a:p>
            <a:pPr indent="0" lvl="0" marL="457200" rtl="0" algn="l">
              <a:lnSpc>
                <a:spcPct val="115000"/>
              </a:lnSpc>
              <a:spcBef>
                <a:spcPts val="1200"/>
              </a:spcBef>
              <a:spcAft>
                <a:spcPts val="0"/>
              </a:spcAft>
              <a:buNone/>
            </a:pPr>
            <a:r>
              <a:rPr lang="en" sz="1300">
                <a:solidFill>
                  <a:schemeClr val="dk2"/>
                </a:solidFill>
                <a:latin typeface="Lato"/>
                <a:ea typeface="Lato"/>
                <a:cs typeface="Lato"/>
                <a:sym typeface="Lato"/>
              </a:rPr>
              <a:t>- </a:t>
            </a:r>
            <a:r>
              <a:rPr lang="en" sz="1300">
                <a:solidFill>
                  <a:schemeClr val="dk2"/>
                </a:solidFill>
                <a:latin typeface="Lato"/>
                <a:ea typeface="Lato"/>
                <a:cs typeface="Lato"/>
                <a:sym typeface="Lato"/>
              </a:rPr>
              <a:t>Frame/wav file extraction code writing and test</a:t>
            </a:r>
            <a:endParaRPr sz="1300">
              <a:solidFill>
                <a:schemeClr val="dk2"/>
              </a:solidFill>
              <a:latin typeface="Lato"/>
              <a:ea typeface="Lato"/>
              <a:cs typeface="Lato"/>
              <a:sym typeface="Lato"/>
            </a:endParaRPr>
          </a:p>
          <a:p>
            <a:pPr indent="0" lvl="0" marL="457200" rtl="0" algn="l">
              <a:lnSpc>
                <a:spcPct val="115000"/>
              </a:lnSpc>
              <a:spcBef>
                <a:spcPts val="1200"/>
              </a:spcBef>
              <a:spcAft>
                <a:spcPts val="0"/>
              </a:spcAft>
              <a:buNone/>
            </a:pPr>
            <a:r>
              <a:rPr lang="en" sz="1300">
                <a:solidFill>
                  <a:schemeClr val="dk2"/>
                </a:solidFill>
                <a:latin typeface="Lato"/>
                <a:ea typeface="Lato"/>
                <a:cs typeface="Lato"/>
                <a:sym typeface="Lato"/>
              </a:rPr>
              <a:t>- Visual Question Answering dataset </a:t>
            </a:r>
            <a:r>
              <a:rPr lang="en" sz="1300">
                <a:solidFill>
                  <a:schemeClr val="dk2"/>
                </a:solidFill>
                <a:latin typeface="Lato"/>
                <a:ea typeface="Lato"/>
                <a:cs typeface="Lato"/>
                <a:sym typeface="Lato"/>
              </a:rPr>
              <a:t>preparation (w/o labels) processing, debugging and result. </a:t>
            </a:r>
            <a:endParaRPr sz="1300">
              <a:solidFill>
                <a:schemeClr val="dk2"/>
              </a:solidFill>
              <a:latin typeface="Lato"/>
              <a:ea typeface="Lato"/>
              <a:cs typeface="Lato"/>
              <a:sym typeface="Lato"/>
            </a:endParaRPr>
          </a:p>
          <a:p>
            <a:pPr indent="0" lvl="0" marL="457200" rtl="0" algn="l">
              <a:lnSpc>
                <a:spcPct val="115000"/>
              </a:lnSpc>
              <a:spcBef>
                <a:spcPts val="1200"/>
              </a:spcBef>
              <a:spcAft>
                <a:spcPts val="0"/>
              </a:spcAft>
              <a:buNone/>
            </a:pPr>
            <a:r>
              <a:rPr lang="en" sz="1300">
                <a:solidFill>
                  <a:schemeClr val="dk2"/>
                </a:solidFill>
                <a:latin typeface="Lato"/>
                <a:ea typeface="Lato"/>
                <a:cs typeface="Lato"/>
                <a:sym typeface="Lato"/>
              </a:rPr>
              <a:t>- Speech Driven Talking Face Generation Processing and Result. </a:t>
            </a:r>
            <a:endParaRPr sz="1300">
              <a:solidFill>
                <a:schemeClr val="dk2"/>
              </a:solidFill>
              <a:latin typeface="Lato"/>
              <a:ea typeface="Lato"/>
              <a:cs typeface="Lato"/>
              <a:sym typeface="Lato"/>
            </a:endParaRPr>
          </a:p>
          <a:p>
            <a:pPr indent="-311150" lvl="0" marL="457200" rtl="0" algn="l">
              <a:lnSpc>
                <a:spcPct val="115000"/>
              </a:lnSpc>
              <a:spcBef>
                <a:spcPts val="1200"/>
              </a:spcBef>
              <a:spcAft>
                <a:spcPts val="0"/>
              </a:spcAft>
              <a:buClr>
                <a:schemeClr val="dk2"/>
              </a:buClr>
              <a:buSzPts val="1300"/>
              <a:buFont typeface="Lato"/>
              <a:buAutoNum type="arabicPeriod"/>
            </a:pPr>
            <a:r>
              <a:rPr lang="en" sz="1300">
                <a:solidFill>
                  <a:schemeClr val="dk2"/>
                </a:solidFill>
                <a:latin typeface="Lato"/>
                <a:ea typeface="Lato"/>
                <a:cs typeface="Lato"/>
                <a:sym typeface="Lato"/>
              </a:rPr>
              <a:t>Kshitij Pawar: </a:t>
            </a:r>
            <a:endParaRPr sz="1300">
              <a:solidFill>
                <a:schemeClr val="dk2"/>
              </a:solidFill>
              <a:latin typeface="Lato"/>
              <a:ea typeface="Lato"/>
              <a:cs typeface="Lato"/>
              <a:sym typeface="Lato"/>
            </a:endParaRPr>
          </a:p>
          <a:p>
            <a:pPr indent="0" lvl="0" marL="457200" rtl="0" algn="l">
              <a:lnSpc>
                <a:spcPct val="115000"/>
              </a:lnSpc>
              <a:spcBef>
                <a:spcPts val="1200"/>
              </a:spcBef>
              <a:spcAft>
                <a:spcPts val="0"/>
              </a:spcAft>
              <a:buNone/>
            </a:pPr>
            <a:r>
              <a:rPr lang="en" sz="1300">
                <a:solidFill>
                  <a:schemeClr val="dk2"/>
                </a:solidFill>
                <a:latin typeface="Lato"/>
                <a:ea typeface="Lato"/>
                <a:cs typeface="Lato"/>
                <a:sym typeface="Lato"/>
              </a:rPr>
              <a:t>- Finetuning Wav2Vec2 model for Sentiment Analysis using audio modality</a:t>
            </a:r>
            <a:endParaRPr sz="1300">
              <a:solidFill>
                <a:schemeClr val="dk2"/>
              </a:solidFill>
              <a:latin typeface="Lato"/>
              <a:ea typeface="Lato"/>
              <a:cs typeface="Lato"/>
              <a:sym typeface="Lato"/>
            </a:endParaRPr>
          </a:p>
          <a:p>
            <a:pPr indent="0" lvl="0" marL="457200" rtl="0" algn="l">
              <a:lnSpc>
                <a:spcPct val="115000"/>
              </a:lnSpc>
              <a:spcBef>
                <a:spcPts val="1200"/>
              </a:spcBef>
              <a:spcAft>
                <a:spcPts val="0"/>
              </a:spcAft>
              <a:buNone/>
            </a:pPr>
            <a:r>
              <a:rPr lang="en" sz="1300">
                <a:solidFill>
                  <a:schemeClr val="dk2"/>
                </a:solidFill>
                <a:latin typeface="Lato"/>
                <a:ea typeface="Lato"/>
                <a:cs typeface="Lato"/>
                <a:sym typeface="Lato"/>
              </a:rPr>
              <a:t>- Unimodal and multimodal sentiment analysis using CMU-Multimodal SDK.</a:t>
            </a:r>
            <a:endParaRPr sz="1300">
              <a:solidFill>
                <a:schemeClr val="dk2"/>
              </a:solidFill>
              <a:latin typeface="Lato"/>
              <a:ea typeface="Lato"/>
              <a:cs typeface="Lato"/>
              <a:sym typeface="Lato"/>
            </a:endParaRPr>
          </a:p>
          <a:p>
            <a:pPr indent="0" lvl="0" marL="457200" rtl="0" algn="l">
              <a:lnSpc>
                <a:spcPct val="115000"/>
              </a:lnSpc>
              <a:spcBef>
                <a:spcPts val="1200"/>
              </a:spcBef>
              <a:spcAft>
                <a:spcPts val="1200"/>
              </a:spcAft>
              <a:buNone/>
            </a:pPr>
            <a:r>
              <a:rPr lang="en" sz="1300">
                <a:solidFill>
                  <a:schemeClr val="dk2"/>
                </a:solidFill>
                <a:latin typeface="Lato"/>
                <a:ea typeface="Lato"/>
                <a:cs typeface="Lato"/>
                <a:sym typeface="Lato"/>
              </a:rPr>
              <a:t>- Visual Question Answering debugging</a:t>
            </a:r>
            <a:endParaRPr sz="1300">
              <a:solidFill>
                <a:schemeClr val="dk2"/>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304750" y="579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Individual Contribution </a:t>
            </a:r>
            <a:r>
              <a:rPr lang="en" sz="2540"/>
              <a:t>- After Midterm</a:t>
            </a:r>
            <a:endParaRPr sz="2540"/>
          </a:p>
        </p:txBody>
      </p:sp>
      <p:sp>
        <p:nvSpPr>
          <p:cNvPr id="238" name="Google Shape;238;p37"/>
          <p:cNvSpPr txBox="1"/>
          <p:nvPr/>
        </p:nvSpPr>
        <p:spPr>
          <a:xfrm>
            <a:off x="304750" y="1344850"/>
            <a:ext cx="8430900" cy="17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3.     </a:t>
            </a:r>
            <a:r>
              <a:rPr lang="en">
                <a:solidFill>
                  <a:schemeClr val="dk2"/>
                </a:solidFill>
                <a:latin typeface="Lato"/>
                <a:ea typeface="Lato"/>
                <a:cs typeface="Lato"/>
                <a:sym typeface="Lato"/>
              </a:rPr>
              <a:t>Zhihao Ma:</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        </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        -  </a:t>
            </a:r>
            <a:r>
              <a:rPr lang="en">
                <a:solidFill>
                  <a:schemeClr val="dk2"/>
                </a:solidFill>
                <a:latin typeface="Lato"/>
                <a:ea typeface="Lato"/>
                <a:cs typeface="Lato"/>
                <a:sym typeface="Lato"/>
              </a:rPr>
              <a:t>Using extraction code to extract all frames/wavs for VQA.        </a:t>
            </a:r>
            <a:r>
              <a:rPr lang="en">
                <a:solidFill>
                  <a:schemeClr val="dk2"/>
                </a:solidFill>
                <a:latin typeface="Lato"/>
                <a:ea typeface="Lato"/>
                <a:cs typeface="Lato"/>
                <a:sym typeface="Lato"/>
              </a:rPr>
              <a:t> </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        - VQA  labels creation</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        - Convert video to FPS and utilize FPS to generate .hdf5 dataset for Speech Talking Face Generation</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sz="1300">
                <a:solidFill>
                  <a:schemeClr val="dk2"/>
                </a:solidFill>
                <a:latin typeface="Lato"/>
                <a:ea typeface="Lato"/>
                <a:cs typeface="Lato"/>
                <a:sym typeface="Lato"/>
              </a:rPr>
              <a:t>         </a:t>
            </a:r>
            <a:endParaRPr sz="1300">
              <a:solidFill>
                <a:schemeClr val="dk2"/>
              </a:solidFill>
              <a:latin typeface="Lato"/>
              <a:ea typeface="Lato"/>
              <a:cs typeface="Lato"/>
              <a:sym typeface="Lato"/>
            </a:endParaRPr>
          </a:p>
        </p:txBody>
      </p:sp>
      <p:sp>
        <p:nvSpPr>
          <p:cNvPr id="239" name="Google Shape;239;p37"/>
          <p:cNvSpPr txBox="1"/>
          <p:nvPr/>
        </p:nvSpPr>
        <p:spPr>
          <a:xfrm>
            <a:off x="141600" y="3130150"/>
            <a:ext cx="8525400" cy="17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Lato"/>
                <a:ea typeface="Lato"/>
                <a:cs typeface="Lato"/>
                <a:sym typeface="Lato"/>
              </a:rPr>
              <a:t>Slides and presentation:</a:t>
            </a:r>
            <a:endParaRPr sz="1500">
              <a:solidFill>
                <a:schemeClr val="dk2"/>
              </a:solidFill>
              <a:latin typeface="Lato"/>
              <a:ea typeface="Lato"/>
              <a:cs typeface="Lato"/>
              <a:sym typeface="Lato"/>
            </a:endParaRPr>
          </a:p>
          <a:p>
            <a:pPr indent="0" lvl="0" marL="0" rtl="0" algn="l">
              <a:spcBef>
                <a:spcPts val="0"/>
              </a:spcBef>
              <a:spcAft>
                <a:spcPts val="0"/>
              </a:spcAft>
              <a:buNone/>
            </a:pPr>
            <a:r>
              <a:t/>
            </a:r>
            <a:endParaRPr sz="1500">
              <a:solidFill>
                <a:schemeClr val="dk2"/>
              </a:solidFill>
              <a:latin typeface="Lato"/>
              <a:ea typeface="Lato"/>
              <a:cs typeface="Lato"/>
              <a:sym typeface="Lato"/>
            </a:endParaRPr>
          </a:p>
          <a:p>
            <a:pPr indent="-323850" lvl="0" marL="457200" rtl="0" algn="l">
              <a:spcBef>
                <a:spcPts val="0"/>
              </a:spcBef>
              <a:spcAft>
                <a:spcPts val="0"/>
              </a:spcAft>
              <a:buClr>
                <a:schemeClr val="dk2"/>
              </a:buClr>
              <a:buSzPts val="1500"/>
              <a:buFont typeface="Lato"/>
              <a:buAutoNum type="arabicPeriod"/>
            </a:pPr>
            <a:r>
              <a:rPr lang="en" sz="1500">
                <a:solidFill>
                  <a:schemeClr val="dk2"/>
                </a:solidFill>
                <a:latin typeface="Lato"/>
                <a:ea typeface="Lato"/>
                <a:cs typeface="Lato"/>
                <a:sym typeface="Lato"/>
              </a:rPr>
              <a:t>Zhihao Ma: Problem definition/Background</a:t>
            </a:r>
            <a:endParaRPr sz="1500">
              <a:solidFill>
                <a:schemeClr val="dk2"/>
              </a:solidFill>
              <a:latin typeface="Lato"/>
              <a:ea typeface="Lato"/>
              <a:cs typeface="Lato"/>
              <a:sym typeface="Lato"/>
            </a:endParaRPr>
          </a:p>
          <a:p>
            <a:pPr indent="0" lvl="0" marL="457200" rtl="0" algn="l">
              <a:spcBef>
                <a:spcPts val="0"/>
              </a:spcBef>
              <a:spcAft>
                <a:spcPts val="0"/>
              </a:spcAft>
              <a:buNone/>
            </a:pPr>
            <a:r>
              <a:t/>
            </a:r>
            <a:endParaRPr sz="1500">
              <a:solidFill>
                <a:schemeClr val="dk2"/>
              </a:solidFill>
              <a:latin typeface="Lato"/>
              <a:ea typeface="Lato"/>
              <a:cs typeface="Lato"/>
              <a:sym typeface="Lato"/>
            </a:endParaRPr>
          </a:p>
          <a:p>
            <a:pPr indent="-323850" lvl="0" marL="457200" rtl="0" algn="l">
              <a:spcBef>
                <a:spcPts val="0"/>
              </a:spcBef>
              <a:spcAft>
                <a:spcPts val="0"/>
              </a:spcAft>
              <a:buClr>
                <a:schemeClr val="dk2"/>
              </a:buClr>
              <a:buSzPts val="1500"/>
              <a:buFont typeface="Lato"/>
              <a:buAutoNum type="arabicPeriod"/>
            </a:pPr>
            <a:r>
              <a:rPr lang="en" sz="1500">
                <a:solidFill>
                  <a:schemeClr val="dk2"/>
                </a:solidFill>
                <a:latin typeface="Lato"/>
                <a:ea typeface="Lato"/>
                <a:cs typeface="Lato"/>
                <a:sym typeface="Lato"/>
              </a:rPr>
              <a:t>Kshitij Pawar: Datasets/Method</a:t>
            </a:r>
            <a:endParaRPr sz="1500">
              <a:solidFill>
                <a:schemeClr val="dk2"/>
              </a:solidFill>
              <a:latin typeface="Lato"/>
              <a:ea typeface="Lato"/>
              <a:cs typeface="Lato"/>
              <a:sym typeface="Lato"/>
            </a:endParaRPr>
          </a:p>
          <a:p>
            <a:pPr indent="0" lvl="0" marL="457200" rtl="0" algn="l">
              <a:spcBef>
                <a:spcPts val="0"/>
              </a:spcBef>
              <a:spcAft>
                <a:spcPts val="0"/>
              </a:spcAft>
              <a:buNone/>
            </a:pPr>
            <a:r>
              <a:t/>
            </a:r>
            <a:endParaRPr sz="1500">
              <a:solidFill>
                <a:schemeClr val="dk2"/>
              </a:solidFill>
              <a:latin typeface="Lato"/>
              <a:ea typeface="Lato"/>
              <a:cs typeface="Lato"/>
              <a:sym typeface="Lato"/>
            </a:endParaRPr>
          </a:p>
          <a:p>
            <a:pPr indent="-323850" lvl="0" marL="457200" rtl="0" algn="l">
              <a:spcBef>
                <a:spcPts val="0"/>
              </a:spcBef>
              <a:spcAft>
                <a:spcPts val="0"/>
              </a:spcAft>
              <a:buClr>
                <a:schemeClr val="dk2"/>
              </a:buClr>
              <a:buSzPts val="1500"/>
              <a:buFont typeface="Lato"/>
              <a:buAutoNum type="arabicPeriod"/>
            </a:pPr>
            <a:r>
              <a:rPr lang="en" sz="1500">
                <a:solidFill>
                  <a:schemeClr val="dk2"/>
                </a:solidFill>
                <a:latin typeface="Lato"/>
                <a:ea typeface="Lato"/>
                <a:cs typeface="Lato"/>
                <a:sym typeface="Lato"/>
              </a:rPr>
              <a:t>Yaqi Hu: Method/Results/Conclusion</a:t>
            </a:r>
            <a:endParaRPr sz="1500">
              <a:solidFill>
                <a:schemeClr val="dk2"/>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304750" y="579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Reference</a:t>
            </a:r>
            <a:endParaRPr sz="2540"/>
          </a:p>
        </p:txBody>
      </p:sp>
      <p:sp>
        <p:nvSpPr>
          <p:cNvPr id="245" name="Google Shape;245;p38"/>
          <p:cNvSpPr txBox="1"/>
          <p:nvPr>
            <p:ph idx="1" type="body"/>
          </p:nvPr>
        </p:nvSpPr>
        <p:spPr>
          <a:xfrm>
            <a:off x="133700" y="1300250"/>
            <a:ext cx="8784900" cy="37881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2100">
                <a:solidFill>
                  <a:schemeClr val="dk2"/>
                </a:solidFill>
              </a:rPr>
              <a:t>[1] </a:t>
            </a:r>
            <a:r>
              <a:rPr lang="en" sz="2100">
                <a:solidFill>
                  <a:srgbClr val="1F1F1F"/>
                </a:solidFill>
                <a:highlight>
                  <a:srgbClr val="FFFFFF"/>
                </a:highlight>
              </a:rPr>
              <a:t>V. Sanh, L. Debut, J. Chaumond, T. Wolf DistilBERT, a Distilled Version of BERT: Smaller, Faster, Cheaper and Lighter (2019) arXiv preprint arXiv:1910.01108</a:t>
            </a:r>
            <a:endParaRPr sz="2100">
              <a:solidFill>
                <a:srgbClr val="1F1F1F"/>
              </a:solidFill>
              <a:highlight>
                <a:srgbClr val="FFFFFF"/>
              </a:highlight>
            </a:endParaRPr>
          </a:p>
          <a:p>
            <a:pPr indent="0" lvl="0" marL="0" rtl="0" algn="l">
              <a:spcBef>
                <a:spcPts val="1200"/>
              </a:spcBef>
              <a:spcAft>
                <a:spcPts val="0"/>
              </a:spcAft>
              <a:buNone/>
            </a:pPr>
            <a:r>
              <a:rPr lang="en" sz="2100">
                <a:solidFill>
                  <a:srgbClr val="1F1F1F"/>
                </a:solidFill>
                <a:highlight>
                  <a:srgbClr val="FFFFFF"/>
                </a:highlight>
              </a:rPr>
              <a:t>[2] </a:t>
            </a:r>
            <a:r>
              <a:rPr lang="en" sz="2100">
                <a:solidFill>
                  <a:schemeClr val="dk2"/>
                </a:solidFill>
              </a:rPr>
              <a:t>Padi, S., Sadjadi, S. O., Manocha, D., &amp; Sriram, R. D. (2022). Multimodal emotion recognition using transfer learning from speaker recognition and bert-based models. arXiv preprint arXiv:2202.08974.</a:t>
            </a:r>
            <a:endParaRPr sz="2100">
              <a:solidFill>
                <a:schemeClr val="dk2"/>
              </a:solidFill>
            </a:endParaRPr>
          </a:p>
          <a:p>
            <a:pPr indent="0" lvl="0" marL="0" rtl="0" algn="l">
              <a:spcBef>
                <a:spcPts val="1200"/>
              </a:spcBef>
              <a:spcAft>
                <a:spcPts val="0"/>
              </a:spcAft>
              <a:buNone/>
            </a:pPr>
            <a:r>
              <a:rPr lang="en" sz="2100">
                <a:solidFill>
                  <a:schemeClr val="dk2"/>
                </a:solidFill>
              </a:rPr>
              <a:t>[3]  Tsai, Y. H. H., Bai, S., Liang, P. P., Kolter, J. Z., Morency, L. P., &amp; Salakhutdinov, R. (2019, July). Multimodal transformer for unaligned multimodal language sequences. In Proceedings of the conference. Association for Computational Linguistics. Meeting (Vol. 2019, p. 6558). NIH Public Access.</a:t>
            </a:r>
            <a:endParaRPr sz="2100">
              <a:solidFill>
                <a:schemeClr val="dk2"/>
              </a:solidFill>
            </a:endParaRPr>
          </a:p>
          <a:p>
            <a:pPr indent="0" lvl="0" marL="0" rtl="0" algn="l">
              <a:spcBef>
                <a:spcPts val="1200"/>
              </a:spcBef>
              <a:spcAft>
                <a:spcPts val="0"/>
              </a:spcAft>
              <a:buNone/>
            </a:pPr>
            <a:r>
              <a:rPr lang="en" sz="2100">
                <a:solidFill>
                  <a:srgbClr val="1F1F1F"/>
                </a:solidFill>
                <a:highlight>
                  <a:srgbClr val="FFFFFF"/>
                </a:highlight>
              </a:rPr>
              <a:t>[4] </a:t>
            </a:r>
            <a:r>
              <a:rPr lang="en" sz="2100" u="sng">
                <a:solidFill>
                  <a:schemeClr val="hlink"/>
                </a:solidFill>
                <a:highlight>
                  <a:srgbClr val="FFFFFF"/>
                </a:highlight>
                <a:hlinkClick r:id="rId3"/>
              </a:rPr>
              <a:t>https://github.com/tezansahu/VQA-With-Multimodal-Transformers</a:t>
            </a:r>
            <a:endParaRPr sz="2100">
              <a:solidFill>
                <a:srgbClr val="1F1F1F"/>
              </a:solidFill>
              <a:highlight>
                <a:srgbClr val="FFFFFF"/>
              </a:highlight>
            </a:endParaRPr>
          </a:p>
          <a:p>
            <a:pPr indent="0" lvl="0" marL="0" rtl="0" algn="l">
              <a:spcBef>
                <a:spcPts val="1200"/>
              </a:spcBef>
              <a:spcAft>
                <a:spcPts val="0"/>
              </a:spcAft>
              <a:buNone/>
            </a:pPr>
            <a:r>
              <a:rPr lang="en" sz="2100">
                <a:solidFill>
                  <a:srgbClr val="1F1F1F"/>
                </a:solidFill>
                <a:highlight>
                  <a:srgbClr val="FFFFFF"/>
                </a:highlight>
              </a:rPr>
              <a:t>[5] https://github.com/eeskimez/emotalkingface?tab=readme-ov-file</a:t>
            </a:r>
            <a:endParaRPr sz="2100">
              <a:solidFill>
                <a:srgbClr val="1F1F1F"/>
              </a:solidFill>
              <a:highlight>
                <a:srgbClr val="FFFFFF"/>
              </a:highlight>
            </a:endParaRPr>
          </a:p>
          <a:p>
            <a:pPr indent="0" lvl="0" marL="0" rtl="0" algn="l">
              <a:spcBef>
                <a:spcPts val="1200"/>
              </a:spcBef>
              <a:spcAft>
                <a:spcPts val="0"/>
              </a:spcAft>
              <a:buNone/>
            </a:pPr>
            <a:r>
              <a:t/>
            </a:r>
            <a:endParaRPr sz="1500">
              <a:solidFill>
                <a:schemeClr val="dk2"/>
              </a:solidFill>
            </a:endParaRPr>
          </a:p>
          <a:p>
            <a:pPr indent="0" lvl="0" marL="0" rtl="0" algn="l">
              <a:spcBef>
                <a:spcPts val="1200"/>
              </a:spcBef>
              <a:spcAft>
                <a:spcPts val="0"/>
              </a:spcAft>
              <a:buNone/>
            </a:pPr>
            <a:r>
              <a:t/>
            </a:r>
            <a:endParaRPr sz="1500">
              <a:solidFill>
                <a:schemeClr val="dk2"/>
              </a:solidFill>
            </a:endParaRPr>
          </a:p>
          <a:p>
            <a:pPr indent="0" lvl="0" marL="0" rtl="0" algn="l">
              <a:spcBef>
                <a:spcPts val="1200"/>
              </a:spcBef>
              <a:spcAft>
                <a:spcPts val="1200"/>
              </a:spcAft>
              <a:buNone/>
            </a:pPr>
            <a:r>
              <a:t/>
            </a:r>
            <a:endParaRPr sz="15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nvSpPr>
        <p:spPr>
          <a:xfrm>
            <a:off x="385150" y="2006225"/>
            <a:ext cx="8549100" cy="15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chemeClr val="dk2"/>
                </a:solidFill>
                <a:latin typeface="Lato"/>
                <a:ea typeface="Lato"/>
                <a:cs typeface="Lato"/>
                <a:sym typeface="Lato"/>
              </a:rPr>
              <a:t>                   </a:t>
            </a:r>
            <a:r>
              <a:rPr b="1" lang="en" sz="7200">
                <a:solidFill>
                  <a:schemeClr val="dk2"/>
                </a:solidFill>
                <a:latin typeface="Lato"/>
                <a:ea typeface="Lato"/>
                <a:cs typeface="Lato"/>
                <a:sym typeface="Lato"/>
              </a:rPr>
              <a:t>Q &amp; A</a:t>
            </a:r>
            <a:endParaRPr b="1" sz="7200">
              <a:solidFill>
                <a:schemeClr val="dk2"/>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100275" y="587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Problem definition</a:t>
            </a:r>
            <a:endParaRPr sz="2440"/>
          </a:p>
        </p:txBody>
      </p:sp>
      <p:sp>
        <p:nvSpPr>
          <p:cNvPr id="138" name="Google Shape;138;p26"/>
          <p:cNvSpPr txBox="1"/>
          <p:nvPr>
            <p:ph idx="1" type="body"/>
          </p:nvPr>
        </p:nvSpPr>
        <p:spPr>
          <a:xfrm>
            <a:off x="180850" y="1192625"/>
            <a:ext cx="8690700" cy="1755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500">
                <a:solidFill>
                  <a:schemeClr val="dk2"/>
                </a:solidFill>
              </a:rPr>
              <a:t>Main goal</a:t>
            </a:r>
            <a:r>
              <a:rPr lang="en" sz="1500">
                <a:solidFill>
                  <a:schemeClr val="dk2"/>
                </a:solidFill>
              </a:rPr>
              <a:t>:   We aim at generating visual emotion expression with speech utterance, image and emotional label as input. Provide alternative feature extraction and collation methods for sentiment analysis.</a:t>
            </a:r>
            <a:endParaRPr sz="1500">
              <a:solidFill>
                <a:schemeClr val="dk2"/>
              </a:solidFill>
            </a:endParaRPr>
          </a:p>
          <a:p>
            <a:pPr indent="0" lvl="0" marL="0" rtl="0" algn="l">
              <a:lnSpc>
                <a:spcPct val="95000"/>
              </a:lnSpc>
              <a:spcBef>
                <a:spcPts val="1200"/>
              </a:spcBef>
              <a:spcAft>
                <a:spcPts val="0"/>
              </a:spcAft>
              <a:buNone/>
            </a:pPr>
            <a:r>
              <a:rPr b="1" lang="en" sz="1500">
                <a:solidFill>
                  <a:schemeClr val="dk2"/>
                </a:solidFill>
              </a:rPr>
              <a:t>Alternative goal</a:t>
            </a:r>
            <a:r>
              <a:rPr lang="en" sz="1500">
                <a:solidFill>
                  <a:schemeClr val="dk2"/>
                </a:solidFill>
              </a:rPr>
              <a:t>: We  use the CMU-MOSI dataset and the provided features are outdated. We plan to use advanced model like Wave2Vec[3] to extract the audio features.  With the new features, we’ll investigate the performance of unimodal and multimodal model.</a:t>
            </a:r>
            <a:endParaRPr sz="1500">
              <a:solidFill>
                <a:schemeClr val="dk2"/>
              </a:solidFill>
            </a:endParaRPr>
          </a:p>
          <a:p>
            <a:pPr indent="0" lvl="0" marL="0" rtl="0" algn="l">
              <a:lnSpc>
                <a:spcPct val="95000"/>
              </a:lnSpc>
              <a:spcBef>
                <a:spcPts val="1200"/>
              </a:spcBef>
              <a:spcAft>
                <a:spcPts val="1200"/>
              </a:spcAft>
              <a:buNone/>
            </a:pPr>
            <a:r>
              <a:t/>
            </a:r>
            <a:endParaRPr sz="1500">
              <a:solidFill>
                <a:schemeClr val="dk2"/>
              </a:solidFill>
            </a:endParaRPr>
          </a:p>
        </p:txBody>
      </p:sp>
      <p:sp>
        <p:nvSpPr>
          <p:cNvPr id="139" name="Google Shape;139;p26"/>
          <p:cNvSpPr txBox="1"/>
          <p:nvPr/>
        </p:nvSpPr>
        <p:spPr>
          <a:xfrm>
            <a:off x="180850" y="2877150"/>
            <a:ext cx="8533200" cy="11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dk2"/>
                </a:solidFill>
                <a:latin typeface="Lato"/>
                <a:ea typeface="Lato"/>
                <a:cs typeface="Lato"/>
                <a:sym typeface="Lato"/>
              </a:rPr>
              <a:t>Objective</a:t>
            </a:r>
            <a:r>
              <a:rPr lang="en" sz="1500">
                <a:solidFill>
                  <a:schemeClr val="dk2"/>
                </a:solidFill>
                <a:latin typeface="Lato"/>
                <a:ea typeface="Lato"/>
                <a:cs typeface="Lato"/>
                <a:sym typeface="Lato"/>
              </a:rPr>
              <a:t>: </a:t>
            </a:r>
            <a:endParaRPr sz="1500">
              <a:solidFill>
                <a:schemeClr val="dk2"/>
              </a:solidFill>
              <a:latin typeface="Lato"/>
              <a:ea typeface="Lato"/>
              <a:cs typeface="Lato"/>
              <a:sym typeface="Lato"/>
            </a:endParaRPr>
          </a:p>
          <a:p>
            <a:pPr indent="-323850" lvl="0" marL="457200" rtl="0" algn="l">
              <a:lnSpc>
                <a:spcPct val="115000"/>
              </a:lnSpc>
              <a:spcBef>
                <a:spcPts val="1200"/>
              </a:spcBef>
              <a:spcAft>
                <a:spcPts val="0"/>
              </a:spcAft>
              <a:buClr>
                <a:schemeClr val="dk2"/>
              </a:buClr>
              <a:buSzPts val="1500"/>
              <a:buFont typeface="Lato"/>
              <a:buAutoNum type="arabicPeriod"/>
            </a:pPr>
            <a:r>
              <a:rPr lang="en" sz="1500">
                <a:solidFill>
                  <a:schemeClr val="dk2"/>
                </a:solidFill>
                <a:latin typeface="Lato"/>
                <a:ea typeface="Lato"/>
                <a:cs typeface="Lato"/>
                <a:sym typeface="Lato"/>
              </a:rPr>
              <a:t>Explore and implement the model generating visual information.</a:t>
            </a:r>
            <a:endParaRPr sz="1500">
              <a:solidFill>
                <a:schemeClr val="dk2"/>
              </a:solidFill>
              <a:latin typeface="Lato"/>
              <a:ea typeface="Lato"/>
              <a:cs typeface="Lato"/>
              <a:sym typeface="Lato"/>
            </a:endParaRPr>
          </a:p>
          <a:p>
            <a:pPr indent="-323850" lvl="0" marL="457200" rtl="0" algn="l">
              <a:lnSpc>
                <a:spcPct val="115000"/>
              </a:lnSpc>
              <a:spcBef>
                <a:spcPts val="0"/>
              </a:spcBef>
              <a:spcAft>
                <a:spcPts val="0"/>
              </a:spcAft>
              <a:buClr>
                <a:schemeClr val="dk2"/>
              </a:buClr>
              <a:buSzPts val="1500"/>
              <a:buFont typeface="Lato"/>
              <a:buAutoNum type="arabicPeriod"/>
            </a:pPr>
            <a:r>
              <a:rPr lang="en" sz="1500">
                <a:solidFill>
                  <a:schemeClr val="dk2"/>
                </a:solidFill>
                <a:latin typeface="Lato"/>
                <a:ea typeface="Lato"/>
                <a:cs typeface="Lato"/>
                <a:sym typeface="Lato"/>
              </a:rPr>
              <a:t>Extract new features for sentiment analysis.</a:t>
            </a:r>
            <a:endParaRPr sz="1500">
              <a:solidFill>
                <a:schemeClr val="dk2"/>
              </a:solidFill>
              <a:latin typeface="Lato"/>
              <a:ea typeface="Lato"/>
              <a:cs typeface="Lato"/>
              <a:sym typeface="Lato"/>
            </a:endParaRPr>
          </a:p>
        </p:txBody>
      </p:sp>
      <p:sp>
        <p:nvSpPr>
          <p:cNvPr id="140" name="Google Shape;140;p26"/>
          <p:cNvSpPr txBox="1"/>
          <p:nvPr/>
        </p:nvSpPr>
        <p:spPr>
          <a:xfrm>
            <a:off x="164400" y="3942400"/>
            <a:ext cx="88152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Lato"/>
                <a:ea typeface="Lato"/>
                <a:cs typeface="Lato"/>
                <a:sym typeface="Lato"/>
              </a:rPr>
              <a:t>Importance</a:t>
            </a:r>
            <a:r>
              <a:rPr b="1" lang="en" sz="1500">
                <a:solidFill>
                  <a:schemeClr val="dk2"/>
                </a:solidFill>
                <a:latin typeface="Lato"/>
                <a:ea typeface="Lato"/>
                <a:cs typeface="Lato"/>
                <a:sym typeface="Lato"/>
              </a:rPr>
              <a:t>:  </a:t>
            </a:r>
            <a:r>
              <a:rPr lang="en" sz="1500">
                <a:solidFill>
                  <a:schemeClr val="dk2"/>
                </a:solidFill>
                <a:latin typeface="Lato"/>
                <a:ea typeface="Lato"/>
                <a:cs typeface="Lato"/>
                <a:sym typeface="Lato"/>
              </a:rPr>
              <a:t>The generated visual information help increase the accessibility of audio-only resource for hearing impaired population. An emotion label gives less information than generated visual emotion expression..</a:t>
            </a:r>
            <a:endParaRPr sz="1500">
              <a:solidFill>
                <a:schemeClr val="dk2"/>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163200" y="602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a:t>
            </a:r>
            <a:endParaRPr/>
          </a:p>
        </p:txBody>
      </p:sp>
      <p:sp>
        <p:nvSpPr>
          <p:cNvPr id="146" name="Google Shape;146;p27"/>
          <p:cNvSpPr txBox="1"/>
          <p:nvPr/>
        </p:nvSpPr>
        <p:spPr>
          <a:xfrm>
            <a:off x="275250" y="1280850"/>
            <a:ext cx="8628600" cy="9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Lato"/>
              <a:ea typeface="Lato"/>
              <a:cs typeface="Lato"/>
              <a:sym typeface="Lato"/>
            </a:endParaRPr>
          </a:p>
        </p:txBody>
      </p:sp>
      <p:sp>
        <p:nvSpPr>
          <p:cNvPr id="147" name="Google Shape;147;p27"/>
          <p:cNvSpPr txBox="1"/>
          <p:nvPr/>
        </p:nvSpPr>
        <p:spPr>
          <a:xfrm>
            <a:off x="163200" y="4789475"/>
            <a:ext cx="4610700" cy="3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Figure.1 Model for sentiment analysis. Credit: Reference [5]</a:t>
            </a:r>
            <a:endParaRPr sz="1300">
              <a:solidFill>
                <a:schemeClr val="accent1"/>
              </a:solidFill>
              <a:latin typeface="Lato"/>
              <a:ea typeface="Lato"/>
              <a:cs typeface="Lato"/>
              <a:sym typeface="Lato"/>
            </a:endParaRPr>
          </a:p>
        </p:txBody>
      </p:sp>
      <p:pic>
        <p:nvPicPr>
          <p:cNvPr id="148" name="Google Shape;148;p27"/>
          <p:cNvPicPr preferRelativeResize="0"/>
          <p:nvPr/>
        </p:nvPicPr>
        <p:blipFill>
          <a:blip r:embed="rId3">
            <a:alphaModFix/>
          </a:blip>
          <a:stretch>
            <a:fillRect/>
          </a:stretch>
        </p:blipFill>
        <p:spPr>
          <a:xfrm>
            <a:off x="275250" y="1295888"/>
            <a:ext cx="4037040" cy="3444950"/>
          </a:xfrm>
          <a:prstGeom prst="rect">
            <a:avLst/>
          </a:prstGeom>
          <a:noFill/>
          <a:ln>
            <a:noFill/>
          </a:ln>
        </p:spPr>
      </p:pic>
      <p:sp>
        <p:nvSpPr>
          <p:cNvPr id="149" name="Google Shape;149;p27"/>
          <p:cNvSpPr txBox="1"/>
          <p:nvPr/>
        </p:nvSpPr>
        <p:spPr>
          <a:xfrm>
            <a:off x="5082925" y="1481925"/>
            <a:ext cx="3678300" cy="30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A multimodal sentiment analysis is a task given multimodal data like text, speech or video, the model need to predict the label is positive or negative. </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Instead of predicting the label, we aim to give more informative output like video. In some cases, we’re not able to access the video input. It would be meaningful if we can generate the video,  which demonstrates the given sentiment label.</a:t>
            </a:r>
            <a:endParaRPr sz="1300">
              <a:solidFill>
                <a:schemeClr val="dk2"/>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202525" y="602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a:t>
            </a:r>
            <a:endParaRPr/>
          </a:p>
        </p:txBody>
      </p:sp>
      <p:sp>
        <p:nvSpPr>
          <p:cNvPr id="155" name="Google Shape;155;p28"/>
          <p:cNvSpPr txBox="1"/>
          <p:nvPr/>
        </p:nvSpPr>
        <p:spPr>
          <a:xfrm>
            <a:off x="338150" y="1384175"/>
            <a:ext cx="8580300" cy="10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56" name="Google Shape;156;p28"/>
          <p:cNvSpPr txBox="1"/>
          <p:nvPr/>
        </p:nvSpPr>
        <p:spPr>
          <a:xfrm>
            <a:off x="5082925" y="1323650"/>
            <a:ext cx="3901200" cy="3231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There is a lot of research on generating visual information. As shown in this figure, the research builds four encoders encoding image, speech, emotion label and noise. </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Then, another decoder is used to generate video. </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The researcher used two discriminators, frame discriminator to detect the quality and emotion discriminator to infer the emotional label. </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A new loss is designed to train the encoder, decoder and discriminator simultaneously. </a:t>
            </a:r>
            <a:endParaRPr>
              <a:solidFill>
                <a:schemeClr val="dk2"/>
              </a:solidFill>
              <a:latin typeface="Lato"/>
              <a:ea typeface="Lato"/>
              <a:cs typeface="Lato"/>
              <a:sym typeface="Lato"/>
            </a:endParaRPr>
          </a:p>
          <a:p>
            <a:pPr indent="0" lvl="0" marL="457200" rtl="0" algn="l">
              <a:spcBef>
                <a:spcPts val="0"/>
              </a:spcBef>
              <a:spcAft>
                <a:spcPts val="0"/>
              </a:spcAft>
              <a:buNone/>
            </a:pPr>
            <a:r>
              <a:t/>
            </a:r>
            <a:endParaRPr sz="1300">
              <a:solidFill>
                <a:schemeClr val="dk2"/>
              </a:solidFill>
              <a:latin typeface="Lato"/>
              <a:ea typeface="Lato"/>
              <a:cs typeface="Lato"/>
              <a:sym typeface="Lato"/>
            </a:endParaRPr>
          </a:p>
        </p:txBody>
      </p:sp>
      <p:sp>
        <p:nvSpPr>
          <p:cNvPr id="157" name="Google Shape;157;p28"/>
          <p:cNvSpPr txBox="1"/>
          <p:nvPr/>
        </p:nvSpPr>
        <p:spPr>
          <a:xfrm>
            <a:off x="338150" y="4509950"/>
            <a:ext cx="50571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1"/>
                </a:solidFill>
                <a:latin typeface="Lato"/>
                <a:ea typeface="Lato"/>
                <a:cs typeface="Lato"/>
                <a:sym typeface="Lato"/>
              </a:rPr>
              <a:t>Figure.2  Video Generation pipeline. Image created by us.</a:t>
            </a:r>
            <a:endParaRPr sz="1500">
              <a:solidFill>
                <a:schemeClr val="accent1"/>
              </a:solidFill>
              <a:latin typeface="Lato"/>
              <a:ea typeface="Lato"/>
              <a:cs typeface="Lato"/>
              <a:sym typeface="Lato"/>
            </a:endParaRPr>
          </a:p>
          <a:p>
            <a:pPr indent="0" lvl="0" marL="0" rtl="0" algn="l">
              <a:spcBef>
                <a:spcPts val="0"/>
              </a:spcBef>
              <a:spcAft>
                <a:spcPts val="0"/>
              </a:spcAft>
              <a:buNone/>
            </a:pPr>
            <a:r>
              <a:rPr lang="en" sz="1500">
                <a:solidFill>
                  <a:schemeClr val="accent1"/>
                </a:solidFill>
                <a:latin typeface="Lato"/>
                <a:ea typeface="Lato"/>
                <a:cs typeface="Lato"/>
                <a:sym typeface="Lato"/>
              </a:rPr>
              <a:t>Original model Credit: Reference [4]</a:t>
            </a:r>
            <a:endParaRPr sz="1500">
              <a:solidFill>
                <a:schemeClr val="accent1"/>
              </a:solidFill>
              <a:latin typeface="Lato"/>
              <a:ea typeface="Lato"/>
              <a:cs typeface="Lato"/>
              <a:sym typeface="Lato"/>
            </a:endParaRPr>
          </a:p>
        </p:txBody>
      </p:sp>
      <p:pic>
        <p:nvPicPr>
          <p:cNvPr id="158" name="Google Shape;158;p28"/>
          <p:cNvPicPr preferRelativeResize="0"/>
          <p:nvPr/>
        </p:nvPicPr>
        <p:blipFill>
          <a:blip r:embed="rId3">
            <a:alphaModFix/>
          </a:blip>
          <a:stretch>
            <a:fillRect/>
          </a:stretch>
        </p:blipFill>
        <p:spPr>
          <a:xfrm>
            <a:off x="202525" y="1384175"/>
            <a:ext cx="5015500" cy="29505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194650" y="587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164" name="Google Shape;164;p29"/>
          <p:cNvSpPr txBox="1"/>
          <p:nvPr>
            <p:ph idx="1" type="body"/>
          </p:nvPr>
        </p:nvSpPr>
        <p:spPr>
          <a:xfrm>
            <a:off x="562125" y="1515325"/>
            <a:ext cx="7770000" cy="3282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Times New Roman"/>
              <a:buChar char="●"/>
            </a:pPr>
            <a:r>
              <a:rPr lang="en" sz="1800">
                <a:solidFill>
                  <a:schemeClr val="dk2"/>
                </a:solidFill>
              </a:rPr>
              <a:t>The </a:t>
            </a:r>
            <a:r>
              <a:rPr b="1" lang="en" sz="1800">
                <a:solidFill>
                  <a:schemeClr val="dk2"/>
                </a:solidFill>
              </a:rPr>
              <a:t>Multimodal Opinion Sentiment and Emotion Intensity</a:t>
            </a:r>
            <a:r>
              <a:rPr lang="en" sz="1800">
                <a:solidFill>
                  <a:schemeClr val="dk2"/>
                </a:solidFill>
              </a:rPr>
              <a:t> (MOSI) dataset is a comprehensive collection of data aimed at facilitating sentiment and subjectivity analysis in online opinion videos.</a:t>
            </a:r>
            <a:endParaRPr sz="1800">
              <a:solidFill>
                <a:schemeClr val="dk2"/>
              </a:solidFill>
            </a:endParaRPr>
          </a:p>
          <a:p>
            <a:pPr indent="-342900" lvl="0" marL="457200" rtl="0" algn="l">
              <a:spcBef>
                <a:spcPts val="0"/>
              </a:spcBef>
              <a:spcAft>
                <a:spcPts val="0"/>
              </a:spcAft>
              <a:buClr>
                <a:schemeClr val="dk2"/>
              </a:buClr>
              <a:buSzPts val="1800"/>
              <a:buChar char="●"/>
            </a:pPr>
            <a:r>
              <a:rPr b="1" lang="en" sz="1800">
                <a:solidFill>
                  <a:schemeClr val="dk2"/>
                </a:solidFill>
              </a:rPr>
              <a:t>2199 video clips</a:t>
            </a:r>
            <a:r>
              <a:rPr lang="en" sz="1800">
                <a:solidFill>
                  <a:schemeClr val="dk2"/>
                </a:solidFill>
              </a:rPr>
              <a:t> in total, with aligned audio and visual data. The videos for the dataset were collected from YouTube, specifically video blogs or vlogs. Each video was manually transcribed, and the text was aligned with audio and visual data.</a:t>
            </a:r>
            <a:endParaRPr sz="1800">
              <a:solidFill>
                <a:schemeClr val="dk2"/>
              </a:solidFill>
            </a:endParaRPr>
          </a:p>
          <a:p>
            <a:pPr indent="-342900" lvl="0" marL="457200" rtl="0" algn="l">
              <a:spcBef>
                <a:spcPts val="0"/>
              </a:spcBef>
              <a:spcAft>
                <a:spcPts val="0"/>
              </a:spcAft>
              <a:buClr>
                <a:schemeClr val="dk2"/>
              </a:buClr>
              <a:buSzPts val="1800"/>
              <a:buFont typeface="Times New Roman"/>
              <a:buChar char="●"/>
            </a:pPr>
            <a:r>
              <a:rPr lang="en" sz="1800">
                <a:solidFill>
                  <a:schemeClr val="dk2"/>
                </a:solidFill>
              </a:rPr>
              <a:t>W</a:t>
            </a:r>
            <a:r>
              <a:rPr lang="en" sz="1800">
                <a:solidFill>
                  <a:schemeClr val="dk2"/>
                </a:solidFill>
              </a:rPr>
              <a:t>e </a:t>
            </a:r>
            <a:r>
              <a:rPr b="1" lang="en" sz="1800">
                <a:solidFill>
                  <a:schemeClr val="dk2"/>
                </a:solidFill>
              </a:rPr>
              <a:t>extracted</a:t>
            </a:r>
            <a:r>
              <a:rPr lang="en" sz="1800">
                <a:solidFill>
                  <a:schemeClr val="dk2"/>
                </a:solidFill>
              </a:rPr>
              <a:t> the </a:t>
            </a:r>
            <a:r>
              <a:rPr b="1" lang="en" sz="1800">
                <a:solidFill>
                  <a:schemeClr val="dk2"/>
                </a:solidFill>
              </a:rPr>
              <a:t>video frames, audio and text description</a:t>
            </a:r>
            <a:r>
              <a:rPr lang="en" sz="1800">
                <a:solidFill>
                  <a:schemeClr val="dk2"/>
                </a:solidFill>
              </a:rPr>
              <a:t> from the raw video. Use them in the later method and results. For each video, we get 227 frames, one audio wav, and one text.</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194650" y="587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170" name="Google Shape;170;p30"/>
          <p:cNvSpPr txBox="1"/>
          <p:nvPr>
            <p:ph idx="1" type="body"/>
          </p:nvPr>
        </p:nvSpPr>
        <p:spPr>
          <a:xfrm>
            <a:off x="554275" y="1491725"/>
            <a:ext cx="7770000" cy="277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Times New Roman"/>
              <a:buChar char="●"/>
            </a:pPr>
            <a:r>
              <a:rPr lang="en" sz="1800">
                <a:solidFill>
                  <a:schemeClr val="dk2"/>
                </a:solidFill>
              </a:rPr>
              <a:t>Ryerson Audio-Visual Database of Emotional Speech and Song (</a:t>
            </a:r>
            <a:r>
              <a:rPr b="1" lang="en" sz="1800">
                <a:solidFill>
                  <a:schemeClr val="dk2"/>
                </a:solidFill>
              </a:rPr>
              <a:t>RAVDESS</a:t>
            </a:r>
            <a:r>
              <a:rPr lang="en" sz="1800">
                <a:solidFill>
                  <a:schemeClr val="dk2"/>
                </a:solidFill>
              </a:rPr>
              <a:t>) contains 7356 files (total size: 24.8 GB). The database contains 24 professional actors (12 female, 12 male), vocalizing two lexically-matched statements in a neutral North American accent.</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We use the speech-only </a:t>
            </a:r>
            <a:r>
              <a:rPr b="1" lang="en" sz="1800">
                <a:solidFill>
                  <a:schemeClr val="dk2"/>
                </a:solidFill>
              </a:rPr>
              <a:t>subset </a:t>
            </a:r>
            <a:r>
              <a:rPr lang="en" sz="1800">
                <a:solidFill>
                  <a:schemeClr val="dk2"/>
                </a:solidFill>
              </a:rPr>
              <a:t>of 1440 files for </a:t>
            </a:r>
            <a:r>
              <a:rPr lang="en" sz="1800">
                <a:solidFill>
                  <a:schemeClr val="dk2"/>
                </a:solidFill>
              </a:rPr>
              <a:t>fine-tuning</a:t>
            </a:r>
            <a:r>
              <a:rPr lang="en" sz="1800">
                <a:solidFill>
                  <a:schemeClr val="dk2"/>
                </a:solidFill>
              </a:rPr>
              <a:t> sentiment analysis models.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Speech emotions include </a:t>
            </a:r>
            <a:r>
              <a:rPr lang="en" sz="1800" u="sng">
                <a:solidFill>
                  <a:schemeClr val="dk2"/>
                </a:solidFill>
              </a:rPr>
              <a:t>calm</a:t>
            </a:r>
            <a:r>
              <a:rPr lang="en" sz="1800">
                <a:solidFill>
                  <a:schemeClr val="dk2"/>
                </a:solidFill>
              </a:rPr>
              <a:t>, </a:t>
            </a:r>
            <a:r>
              <a:rPr lang="en" sz="1800" u="sng">
                <a:solidFill>
                  <a:schemeClr val="dk2"/>
                </a:solidFill>
              </a:rPr>
              <a:t>happy</a:t>
            </a:r>
            <a:r>
              <a:rPr lang="en" sz="1800">
                <a:solidFill>
                  <a:schemeClr val="dk2"/>
                </a:solidFill>
              </a:rPr>
              <a:t>, </a:t>
            </a:r>
            <a:r>
              <a:rPr lang="en" sz="1800" u="sng">
                <a:solidFill>
                  <a:schemeClr val="dk2"/>
                </a:solidFill>
              </a:rPr>
              <a:t>sad</a:t>
            </a:r>
            <a:r>
              <a:rPr lang="en" sz="1800">
                <a:solidFill>
                  <a:schemeClr val="dk2"/>
                </a:solidFill>
              </a:rPr>
              <a:t>, </a:t>
            </a:r>
            <a:r>
              <a:rPr lang="en" sz="1800" u="sng">
                <a:solidFill>
                  <a:schemeClr val="dk2"/>
                </a:solidFill>
              </a:rPr>
              <a:t>angry</a:t>
            </a:r>
            <a:r>
              <a:rPr lang="en" sz="1800">
                <a:solidFill>
                  <a:schemeClr val="dk2"/>
                </a:solidFill>
              </a:rPr>
              <a:t>, </a:t>
            </a:r>
            <a:r>
              <a:rPr lang="en" sz="1800" u="sng">
                <a:solidFill>
                  <a:schemeClr val="dk2"/>
                </a:solidFill>
              </a:rPr>
              <a:t>fearful</a:t>
            </a:r>
            <a:r>
              <a:rPr lang="en" sz="1800">
                <a:solidFill>
                  <a:schemeClr val="dk2"/>
                </a:solidFill>
              </a:rPr>
              <a:t>, </a:t>
            </a:r>
            <a:r>
              <a:rPr lang="en" sz="1800" u="sng">
                <a:solidFill>
                  <a:schemeClr val="dk2"/>
                </a:solidFill>
              </a:rPr>
              <a:t>surprise</a:t>
            </a:r>
            <a:r>
              <a:rPr lang="en" sz="1800">
                <a:solidFill>
                  <a:schemeClr val="dk2"/>
                </a:solidFill>
              </a:rPr>
              <a:t>, and </a:t>
            </a:r>
            <a:r>
              <a:rPr lang="en" sz="1800" u="sng">
                <a:solidFill>
                  <a:schemeClr val="dk2"/>
                </a:solidFill>
              </a:rPr>
              <a:t>disgust</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04750" y="579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Method</a:t>
            </a:r>
            <a:endParaRPr sz="2540"/>
          </a:p>
        </p:txBody>
      </p:sp>
      <p:sp>
        <p:nvSpPr>
          <p:cNvPr id="176" name="Google Shape;176;p31"/>
          <p:cNvSpPr txBox="1"/>
          <p:nvPr/>
        </p:nvSpPr>
        <p:spPr>
          <a:xfrm>
            <a:off x="424700" y="1502150"/>
            <a:ext cx="8155800" cy="3492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Lato"/>
              <a:buAutoNum type="arabicPeriod"/>
            </a:pPr>
            <a:r>
              <a:rPr lang="en" sz="1500">
                <a:solidFill>
                  <a:schemeClr val="dk2"/>
                </a:solidFill>
                <a:latin typeface="Lato"/>
                <a:ea typeface="Lato"/>
                <a:cs typeface="Lato"/>
                <a:sym typeface="Lato"/>
              </a:rPr>
              <a:t>After we extracted the frames and audio wav files from raw video, we tried using pre-trained ViT and Wav2Vec2 for visual and audio data.</a:t>
            </a:r>
            <a:endParaRPr sz="1500">
              <a:solidFill>
                <a:schemeClr val="dk2"/>
              </a:solidFill>
              <a:latin typeface="Lato"/>
              <a:ea typeface="Lato"/>
              <a:cs typeface="Lato"/>
              <a:sym typeface="Lato"/>
            </a:endParaRPr>
          </a:p>
          <a:p>
            <a:pPr indent="0" lvl="0" marL="457200" rtl="0" algn="l">
              <a:spcBef>
                <a:spcPts val="0"/>
              </a:spcBef>
              <a:spcAft>
                <a:spcPts val="0"/>
              </a:spcAft>
              <a:buNone/>
            </a:pPr>
            <a:r>
              <a:t/>
            </a:r>
            <a:endParaRPr sz="1500">
              <a:solidFill>
                <a:schemeClr val="dk2"/>
              </a:solidFill>
              <a:latin typeface="Lato"/>
              <a:ea typeface="Lato"/>
              <a:cs typeface="Lato"/>
              <a:sym typeface="Lato"/>
            </a:endParaRPr>
          </a:p>
          <a:p>
            <a:pPr indent="-323850" lvl="0" marL="457200" rtl="0" algn="l">
              <a:spcBef>
                <a:spcPts val="0"/>
              </a:spcBef>
              <a:spcAft>
                <a:spcPts val="0"/>
              </a:spcAft>
              <a:buClr>
                <a:schemeClr val="dk2"/>
              </a:buClr>
              <a:buSzPts val="1500"/>
              <a:buFont typeface="Lato"/>
              <a:buAutoNum type="arabicPeriod"/>
            </a:pPr>
            <a:r>
              <a:rPr lang="en" sz="1500">
                <a:solidFill>
                  <a:schemeClr val="dk2"/>
                </a:solidFill>
                <a:latin typeface="Lato"/>
                <a:ea typeface="Lato"/>
                <a:cs typeface="Lato"/>
                <a:sym typeface="Lato"/>
              </a:rPr>
              <a:t>Based on that, we first tried augmenting the image/video modality. Using a GAN framework and MRM (Mouth Region Mask) + Perceptual loss, we train a deep learning model on MOSI raw dataset that can generate video frames with audio and emotion modality as input.</a:t>
            </a:r>
            <a:endParaRPr sz="1500">
              <a:solidFill>
                <a:schemeClr val="dk2"/>
              </a:solidFill>
              <a:latin typeface="Lato"/>
              <a:ea typeface="Lato"/>
              <a:cs typeface="Lato"/>
              <a:sym typeface="Lato"/>
            </a:endParaRPr>
          </a:p>
          <a:p>
            <a:pPr indent="0" lvl="0" marL="0" rtl="0" algn="l">
              <a:spcBef>
                <a:spcPts val="0"/>
              </a:spcBef>
              <a:spcAft>
                <a:spcPts val="0"/>
              </a:spcAft>
              <a:buNone/>
            </a:pPr>
            <a:r>
              <a:t/>
            </a:r>
            <a:endParaRPr sz="1500">
              <a:solidFill>
                <a:schemeClr val="dk2"/>
              </a:solidFill>
              <a:latin typeface="Lato"/>
              <a:ea typeface="Lato"/>
              <a:cs typeface="Lato"/>
              <a:sym typeface="Lato"/>
            </a:endParaRPr>
          </a:p>
          <a:p>
            <a:pPr indent="-323850" lvl="0" marL="457200" rtl="0" algn="l">
              <a:spcBef>
                <a:spcPts val="0"/>
              </a:spcBef>
              <a:spcAft>
                <a:spcPts val="0"/>
              </a:spcAft>
              <a:buClr>
                <a:schemeClr val="dk2"/>
              </a:buClr>
              <a:buSzPts val="1500"/>
              <a:buFont typeface="Lato"/>
              <a:buAutoNum type="arabicPeriod"/>
            </a:pPr>
            <a:r>
              <a:rPr lang="en" sz="1500">
                <a:solidFill>
                  <a:schemeClr val="dk2"/>
                </a:solidFill>
                <a:latin typeface="Lato"/>
                <a:ea typeface="Lato"/>
                <a:cs typeface="Lato"/>
                <a:sym typeface="Lato"/>
              </a:rPr>
              <a:t>Then we try implementing  Visual Question Answering as part of </a:t>
            </a:r>
            <a:r>
              <a:rPr b="1" lang="en" sz="1500">
                <a:solidFill>
                  <a:schemeClr val="dk2"/>
                </a:solidFill>
                <a:latin typeface="Lato"/>
                <a:ea typeface="Lato"/>
                <a:cs typeface="Lato"/>
                <a:sym typeface="Lato"/>
              </a:rPr>
              <a:t>Explainable AI</a:t>
            </a:r>
            <a:r>
              <a:rPr lang="en" sz="1500">
                <a:solidFill>
                  <a:schemeClr val="dk2"/>
                </a:solidFill>
                <a:latin typeface="Lato"/>
                <a:ea typeface="Lato"/>
                <a:cs typeface="Lato"/>
                <a:sym typeface="Lato"/>
              </a:rPr>
              <a:t> effort, as shown before, we make a dataset from the frames files, and using pre-trained ViT and BERT for audio/text.</a:t>
            </a:r>
            <a:endParaRPr sz="1500">
              <a:solidFill>
                <a:schemeClr val="dk2"/>
              </a:solidFill>
              <a:latin typeface="Lato"/>
              <a:ea typeface="Lato"/>
              <a:cs typeface="Lato"/>
              <a:sym typeface="Lato"/>
            </a:endParaRPr>
          </a:p>
          <a:p>
            <a:pPr indent="0" lvl="0" marL="457200" rtl="0" algn="l">
              <a:spcBef>
                <a:spcPts val="0"/>
              </a:spcBef>
              <a:spcAft>
                <a:spcPts val="0"/>
              </a:spcAft>
              <a:buNone/>
            </a:pPr>
            <a:r>
              <a:t/>
            </a:r>
            <a:endParaRPr sz="1500">
              <a:solidFill>
                <a:schemeClr val="dk2"/>
              </a:solidFill>
              <a:latin typeface="Lato"/>
              <a:ea typeface="Lato"/>
              <a:cs typeface="Lato"/>
              <a:sym typeface="Lato"/>
            </a:endParaRPr>
          </a:p>
          <a:p>
            <a:pPr indent="-323850" lvl="0" marL="457200" rtl="0" algn="l">
              <a:spcBef>
                <a:spcPts val="0"/>
              </a:spcBef>
              <a:spcAft>
                <a:spcPts val="0"/>
              </a:spcAft>
              <a:buClr>
                <a:schemeClr val="dk2"/>
              </a:buClr>
              <a:buSzPts val="1500"/>
              <a:buFont typeface="Lato"/>
              <a:buAutoNum type="arabicPeriod"/>
            </a:pPr>
            <a:r>
              <a:rPr lang="en" sz="1500">
                <a:solidFill>
                  <a:schemeClr val="dk2"/>
                </a:solidFill>
                <a:latin typeface="Lato"/>
                <a:ea typeface="Lato"/>
                <a:cs typeface="Lato"/>
                <a:sym typeface="Lato"/>
              </a:rPr>
              <a:t>As part of </a:t>
            </a:r>
            <a:r>
              <a:rPr b="1" lang="en" sz="1500">
                <a:solidFill>
                  <a:schemeClr val="dk2"/>
                </a:solidFill>
                <a:latin typeface="Lato"/>
                <a:ea typeface="Lato"/>
                <a:cs typeface="Lato"/>
                <a:sym typeface="Lato"/>
              </a:rPr>
              <a:t>Sentiment Analysis, </a:t>
            </a:r>
            <a:r>
              <a:rPr lang="en" sz="1500">
                <a:solidFill>
                  <a:schemeClr val="dk2"/>
                </a:solidFill>
                <a:latin typeface="Lato"/>
                <a:ea typeface="Lato"/>
                <a:cs typeface="Lato"/>
                <a:sym typeface="Lato"/>
              </a:rPr>
              <a:t>we finetune a Wav2Vec2 model using RAVDESS dataset with a custom Classification head and Data Collator. </a:t>
            </a:r>
            <a:endParaRPr sz="1500">
              <a:solidFill>
                <a:schemeClr val="dk2"/>
              </a:solidFill>
              <a:latin typeface="Lato"/>
              <a:ea typeface="Lato"/>
              <a:cs typeface="Lato"/>
              <a:sym typeface="Lato"/>
            </a:endParaRPr>
          </a:p>
          <a:p>
            <a:pPr indent="0" lvl="0" marL="0" rtl="0" algn="l">
              <a:spcBef>
                <a:spcPts val="0"/>
              </a:spcBef>
              <a:spcAft>
                <a:spcPts val="0"/>
              </a:spcAft>
              <a:buNone/>
            </a:pPr>
            <a:r>
              <a:t/>
            </a:r>
            <a:endParaRPr sz="1500">
              <a:solidFill>
                <a:schemeClr val="dk2"/>
              </a:solidFill>
              <a:latin typeface="Lato"/>
              <a:ea typeface="Lato"/>
              <a:cs typeface="Lato"/>
              <a:sym typeface="Lato"/>
            </a:endParaRPr>
          </a:p>
          <a:p>
            <a:pPr indent="0" lvl="0" marL="457200" rtl="0" algn="l">
              <a:spcBef>
                <a:spcPts val="0"/>
              </a:spcBef>
              <a:spcAft>
                <a:spcPts val="0"/>
              </a:spcAft>
              <a:buNone/>
            </a:pPr>
            <a:r>
              <a:t/>
            </a:r>
            <a:endParaRPr sz="1500">
              <a:solidFill>
                <a:schemeClr val="dk2"/>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04750" y="579375"/>
            <a:ext cx="8839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Result- Unimodal Sentiment Analysis (Audio Modality)</a:t>
            </a:r>
            <a:endParaRPr sz="2540"/>
          </a:p>
        </p:txBody>
      </p:sp>
      <p:graphicFrame>
        <p:nvGraphicFramePr>
          <p:cNvPr id="182" name="Google Shape;182;p32"/>
          <p:cNvGraphicFramePr/>
          <p:nvPr/>
        </p:nvGraphicFramePr>
        <p:xfrm>
          <a:off x="49650" y="3266475"/>
          <a:ext cx="3000000" cy="3000000"/>
        </p:xfrm>
        <a:graphic>
          <a:graphicData uri="http://schemas.openxmlformats.org/drawingml/2006/table">
            <a:tbl>
              <a:tblPr>
                <a:noFill/>
                <a:tableStyleId>{6390E23F-1B32-45C9-BCD6-3449A04C4979}</a:tableStyleId>
              </a:tblPr>
              <a:tblGrid>
                <a:gridCol w="753725"/>
                <a:gridCol w="753725"/>
                <a:gridCol w="753725"/>
                <a:gridCol w="753725"/>
                <a:gridCol w="753725"/>
                <a:gridCol w="753725"/>
                <a:gridCol w="753725"/>
                <a:gridCol w="753725"/>
                <a:gridCol w="753725"/>
                <a:gridCol w="753725"/>
                <a:gridCol w="753725"/>
                <a:gridCol w="753725"/>
              </a:tblGrid>
              <a:tr h="381000">
                <a:tc>
                  <a:txBody>
                    <a:bodyPr/>
                    <a:lstStyle/>
                    <a:p>
                      <a:pPr indent="0" lvl="0" marL="0" rtl="0" algn="ctr">
                        <a:lnSpc>
                          <a:spcPct val="171429"/>
                        </a:lnSpc>
                        <a:spcBef>
                          <a:spcPts val="0"/>
                        </a:spcBef>
                        <a:spcAft>
                          <a:spcPts val="0"/>
                        </a:spcAft>
                        <a:buNone/>
                      </a:pPr>
                      <a:r>
                        <a:rPr b="1" lang="en" sz="1100">
                          <a:solidFill>
                            <a:schemeClr val="dk2"/>
                          </a:solidFill>
                          <a:latin typeface="Lato"/>
                          <a:ea typeface="Lato"/>
                          <a:cs typeface="Lato"/>
                          <a:sym typeface="Lato"/>
                        </a:rPr>
                        <a:t>Emotion</a:t>
                      </a:r>
                      <a:endParaRPr b="1" sz="1100">
                        <a:solidFill>
                          <a:schemeClr val="dk2"/>
                        </a:solidFill>
                        <a:latin typeface="Lato"/>
                        <a:ea typeface="Lato"/>
                        <a:cs typeface="Lato"/>
                        <a:sym typeface="Lato"/>
                      </a:endParaRPr>
                    </a:p>
                  </a:txBody>
                  <a:tcPr marT="91425" marB="91425" marR="91425" marL="91425" anchor="b">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1100">
                          <a:solidFill>
                            <a:schemeClr val="dk2"/>
                          </a:solidFill>
                          <a:latin typeface="Lato"/>
                          <a:ea typeface="Lato"/>
                          <a:cs typeface="Lato"/>
                          <a:sym typeface="Lato"/>
                        </a:rPr>
                        <a:t>Angry</a:t>
                      </a:r>
                      <a:endParaRPr b="1" sz="1100">
                        <a:solidFill>
                          <a:schemeClr val="dk2"/>
                        </a:solidFill>
                        <a:latin typeface="Lato"/>
                        <a:ea typeface="Lato"/>
                        <a:cs typeface="Lato"/>
                        <a:sym typeface="Lato"/>
                      </a:endParaRPr>
                    </a:p>
                  </a:txBody>
                  <a:tcPr marT="91425" marB="91425" marR="91425" marL="91425" anchor="b">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1100">
                          <a:solidFill>
                            <a:schemeClr val="dk2"/>
                          </a:solidFill>
                          <a:latin typeface="Lato"/>
                          <a:ea typeface="Lato"/>
                          <a:cs typeface="Lato"/>
                          <a:sym typeface="Lato"/>
                        </a:rPr>
                        <a:t>Calm</a:t>
                      </a:r>
                      <a:endParaRPr b="1" sz="1100">
                        <a:solidFill>
                          <a:schemeClr val="dk2"/>
                        </a:solidFill>
                        <a:latin typeface="Lato"/>
                        <a:ea typeface="Lato"/>
                        <a:cs typeface="Lato"/>
                        <a:sym typeface="Lato"/>
                      </a:endParaRPr>
                    </a:p>
                  </a:txBody>
                  <a:tcPr marT="91425" marB="91425" marR="91425" marL="91425" anchor="b">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1100">
                          <a:solidFill>
                            <a:schemeClr val="dk2"/>
                          </a:solidFill>
                          <a:latin typeface="Lato"/>
                          <a:ea typeface="Lato"/>
                          <a:cs typeface="Lato"/>
                          <a:sym typeface="Lato"/>
                        </a:rPr>
                        <a:t>Disgust</a:t>
                      </a:r>
                      <a:endParaRPr b="1" sz="1100">
                        <a:solidFill>
                          <a:schemeClr val="dk2"/>
                        </a:solidFill>
                        <a:latin typeface="Lato"/>
                        <a:ea typeface="Lato"/>
                        <a:cs typeface="Lato"/>
                        <a:sym typeface="Lato"/>
                      </a:endParaRPr>
                    </a:p>
                  </a:txBody>
                  <a:tcPr marT="91425" marB="91425" marR="91425" marL="91425" anchor="b">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1100">
                          <a:solidFill>
                            <a:schemeClr val="dk2"/>
                          </a:solidFill>
                          <a:latin typeface="Lato"/>
                          <a:ea typeface="Lato"/>
                          <a:cs typeface="Lato"/>
                          <a:sym typeface="Lato"/>
                        </a:rPr>
                        <a:t>Fearful</a:t>
                      </a:r>
                      <a:endParaRPr b="1" sz="1100">
                        <a:solidFill>
                          <a:schemeClr val="dk2"/>
                        </a:solidFill>
                        <a:latin typeface="Lato"/>
                        <a:ea typeface="Lato"/>
                        <a:cs typeface="Lato"/>
                        <a:sym typeface="Lato"/>
                      </a:endParaRPr>
                    </a:p>
                  </a:txBody>
                  <a:tcPr marT="91425" marB="91425" marR="91425" marL="91425" anchor="b">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1100">
                          <a:solidFill>
                            <a:schemeClr val="dk2"/>
                          </a:solidFill>
                          <a:latin typeface="Lato"/>
                          <a:ea typeface="Lato"/>
                          <a:cs typeface="Lato"/>
                          <a:sym typeface="Lato"/>
                        </a:rPr>
                        <a:t>Happy</a:t>
                      </a:r>
                      <a:endParaRPr b="1" sz="1100">
                        <a:solidFill>
                          <a:schemeClr val="dk2"/>
                        </a:solidFill>
                        <a:latin typeface="Lato"/>
                        <a:ea typeface="Lato"/>
                        <a:cs typeface="Lato"/>
                        <a:sym typeface="Lato"/>
                      </a:endParaRPr>
                    </a:p>
                  </a:txBody>
                  <a:tcPr marT="91425" marB="91425" marR="91425" marL="91425" anchor="b">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1100">
                          <a:solidFill>
                            <a:schemeClr val="dk2"/>
                          </a:solidFill>
                          <a:latin typeface="Lato"/>
                          <a:ea typeface="Lato"/>
                          <a:cs typeface="Lato"/>
                          <a:sym typeface="Lato"/>
                        </a:rPr>
                        <a:t>Neutral</a:t>
                      </a:r>
                      <a:endParaRPr b="1" sz="1100">
                        <a:solidFill>
                          <a:schemeClr val="dk2"/>
                        </a:solidFill>
                        <a:latin typeface="Lato"/>
                        <a:ea typeface="Lato"/>
                        <a:cs typeface="Lato"/>
                        <a:sym typeface="Lato"/>
                      </a:endParaRPr>
                    </a:p>
                  </a:txBody>
                  <a:tcPr marT="91425" marB="91425" marR="91425" marL="91425" anchor="b">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1100">
                          <a:solidFill>
                            <a:schemeClr val="dk2"/>
                          </a:solidFill>
                          <a:latin typeface="Lato"/>
                          <a:ea typeface="Lato"/>
                          <a:cs typeface="Lato"/>
                          <a:sym typeface="Lato"/>
                        </a:rPr>
                        <a:t>Sad</a:t>
                      </a:r>
                      <a:endParaRPr b="1" sz="1100">
                        <a:solidFill>
                          <a:schemeClr val="dk2"/>
                        </a:solidFill>
                        <a:latin typeface="Lato"/>
                        <a:ea typeface="Lato"/>
                        <a:cs typeface="Lato"/>
                        <a:sym typeface="Lato"/>
                      </a:endParaRPr>
                    </a:p>
                  </a:txBody>
                  <a:tcPr marT="91425" marB="91425" marR="91425" marL="91425" anchor="b">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1100">
                          <a:solidFill>
                            <a:schemeClr val="dk2"/>
                          </a:solidFill>
                          <a:latin typeface="Lato"/>
                          <a:ea typeface="Lato"/>
                          <a:cs typeface="Lato"/>
                          <a:sym typeface="Lato"/>
                        </a:rPr>
                        <a:t>Surprised</a:t>
                      </a:r>
                      <a:endParaRPr b="1" sz="1100">
                        <a:solidFill>
                          <a:schemeClr val="dk2"/>
                        </a:solidFill>
                        <a:latin typeface="Lato"/>
                        <a:ea typeface="Lato"/>
                        <a:cs typeface="Lato"/>
                        <a:sym typeface="Lato"/>
                      </a:endParaRPr>
                    </a:p>
                  </a:txBody>
                  <a:tcPr marT="91425" marB="91425" marR="91425" marL="91425" anchor="b">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1100">
                          <a:solidFill>
                            <a:schemeClr val="dk2"/>
                          </a:solidFill>
                          <a:latin typeface="Lato"/>
                          <a:ea typeface="Lato"/>
                          <a:cs typeface="Lato"/>
                          <a:sym typeface="Lato"/>
                        </a:rPr>
                        <a:t>Accuracy</a:t>
                      </a:r>
                      <a:endParaRPr b="1" sz="1100">
                        <a:solidFill>
                          <a:schemeClr val="dk2"/>
                        </a:solidFill>
                        <a:latin typeface="Lato"/>
                        <a:ea typeface="Lato"/>
                        <a:cs typeface="Lato"/>
                        <a:sym typeface="Lato"/>
                      </a:endParaRPr>
                    </a:p>
                  </a:txBody>
                  <a:tcPr marT="91425" marB="91425" marR="91425" marL="91425" anchor="b">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1100">
                          <a:solidFill>
                            <a:schemeClr val="dk2"/>
                          </a:solidFill>
                          <a:latin typeface="Lato"/>
                          <a:ea typeface="Lato"/>
                          <a:cs typeface="Lato"/>
                          <a:sym typeface="Lato"/>
                        </a:rPr>
                        <a:t>Macro Avg</a:t>
                      </a:r>
                      <a:endParaRPr b="1" sz="1100">
                        <a:solidFill>
                          <a:schemeClr val="dk2"/>
                        </a:solidFill>
                        <a:latin typeface="Lato"/>
                        <a:ea typeface="Lato"/>
                        <a:cs typeface="Lato"/>
                        <a:sym typeface="Lato"/>
                      </a:endParaRPr>
                    </a:p>
                  </a:txBody>
                  <a:tcPr marT="91425" marB="91425" marR="91425" marL="91425" anchor="b">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1100">
                          <a:solidFill>
                            <a:schemeClr val="dk2"/>
                          </a:solidFill>
                          <a:latin typeface="Lato"/>
                          <a:ea typeface="Lato"/>
                          <a:cs typeface="Lato"/>
                          <a:sym typeface="Lato"/>
                        </a:rPr>
                        <a:t>Weighted Avg</a:t>
                      </a:r>
                      <a:endParaRPr b="1" sz="1100">
                        <a:solidFill>
                          <a:schemeClr val="dk2"/>
                        </a:solidFill>
                        <a:latin typeface="Lato"/>
                        <a:ea typeface="Lato"/>
                        <a:cs typeface="Lato"/>
                        <a:sym typeface="Lato"/>
                      </a:endParaRPr>
                    </a:p>
                  </a:txBody>
                  <a:tcPr marT="91425" marB="91425" marR="91425" marL="91425" anchor="b">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F1</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0.90</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0.88</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0.88</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0.87</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0.74</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0.76</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0.78</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0.86</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0.84</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0.83</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0.84</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Support</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38</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39</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38</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39</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38</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19</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38</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39</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288</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288</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100">
                          <a:solidFill>
                            <a:schemeClr val="dk2"/>
                          </a:solidFill>
                          <a:latin typeface="Lato"/>
                          <a:ea typeface="Lato"/>
                          <a:cs typeface="Lato"/>
                          <a:sym typeface="Lato"/>
                        </a:rPr>
                        <a:t>288</a:t>
                      </a:r>
                      <a:endParaRPr sz="1100">
                        <a:solidFill>
                          <a:schemeClr val="dk2"/>
                        </a:solidFill>
                        <a:latin typeface="Lato"/>
                        <a:ea typeface="Lato"/>
                        <a:cs typeface="Lato"/>
                        <a:sym typeface="Lato"/>
                      </a:endParaRPr>
                    </a:p>
                  </a:txBody>
                  <a:tcPr marT="91425" marB="91425" marR="91425" marL="91425" anchor="ctr">
                    <a:lnL cap="flat" cmpd="sng" w="9525">
                      <a:solidFill>
                        <a:srgbClr val="ECECEC"/>
                      </a:solidFill>
                      <a:prstDash val="solid"/>
                      <a:round/>
                      <a:headEnd len="sm" w="sm" type="none"/>
                      <a:tailEnd len="sm" w="sm" type="none"/>
                    </a:lnL>
                    <a:lnR cap="flat" cmpd="sng" w="9525">
                      <a:solidFill>
                        <a:srgbClr val="ECECEC"/>
                      </a:solidFill>
                      <a:prstDash val="solid"/>
                      <a:round/>
                      <a:headEnd len="sm" w="sm" type="none"/>
                      <a:tailEnd len="sm" w="sm" type="none"/>
                    </a:lnR>
                    <a:lnT cap="flat" cmpd="sng" w="9525">
                      <a:solidFill>
                        <a:srgbClr val="ECECEC"/>
                      </a:solidFill>
                      <a:prstDash val="solid"/>
                      <a:round/>
                      <a:headEnd len="sm" w="sm" type="none"/>
                      <a:tailEnd len="sm" w="sm" type="none"/>
                    </a:lnT>
                    <a:lnB cap="flat" cmpd="sng" w="9525">
                      <a:solidFill>
                        <a:srgbClr val="ECECEC"/>
                      </a:solidFill>
                      <a:prstDash val="solid"/>
                      <a:round/>
                      <a:headEnd len="sm" w="sm" type="none"/>
                      <a:tailEnd len="sm" w="sm" type="none"/>
                    </a:lnB>
                  </a:tcPr>
                </a:tc>
              </a:tr>
            </a:tbl>
          </a:graphicData>
        </a:graphic>
      </p:graphicFrame>
      <p:sp>
        <p:nvSpPr>
          <p:cNvPr id="183" name="Google Shape;183;p32"/>
          <p:cNvSpPr txBox="1"/>
          <p:nvPr/>
        </p:nvSpPr>
        <p:spPr>
          <a:xfrm>
            <a:off x="173025" y="1329375"/>
            <a:ext cx="8635200" cy="17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Lato"/>
                <a:ea typeface="Lato"/>
                <a:cs typeface="Lato"/>
                <a:sym typeface="Lato"/>
              </a:rPr>
              <a:t>We first tried to fine-tune the wav2vec with audio on the CMU_MOSI dataset, but we only get nearly 0.3 accuracy on it. (With original features, we also get nearly 0.3) We argue that it is caused by the wav in the CMU_MOSI is limited and cannot represent the emotion. </a:t>
            </a:r>
            <a:endParaRPr sz="1600">
              <a:solidFill>
                <a:schemeClr val="dk2"/>
              </a:solidFill>
              <a:latin typeface="Lato"/>
              <a:ea typeface="Lato"/>
              <a:cs typeface="Lato"/>
              <a:sym typeface="Lato"/>
            </a:endParaRPr>
          </a:p>
          <a:p>
            <a:pPr indent="0" lvl="0" marL="0" rtl="0" algn="l">
              <a:spcBef>
                <a:spcPts val="0"/>
              </a:spcBef>
              <a:spcAft>
                <a:spcPts val="0"/>
              </a:spcAft>
              <a:buNone/>
            </a:pPr>
            <a:r>
              <a:t/>
            </a:r>
            <a:endParaRPr sz="1600">
              <a:solidFill>
                <a:schemeClr val="dk2"/>
              </a:solidFill>
              <a:latin typeface="Lato"/>
              <a:ea typeface="Lato"/>
              <a:cs typeface="Lato"/>
              <a:sym typeface="Lato"/>
            </a:endParaRPr>
          </a:p>
          <a:p>
            <a:pPr indent="0" lvl="0" marL="0" rtl="0" algn="l">
              <a:spcBef>
                <a:spcPts val="0"/>
              </a:spcBef>
              <a:spcAft>
                <a:spcPts val="0"/>
              </a:spcAft>
              <a:buNone/>
            </a:pPr>
            <a:r>
              <a:rPr lang="en" sz="1600">
                <a:solidFill>
                  <a:schemeClr val="dk2"/>
                </a:solidFill>
                <a:latin typeface="Lato"/>
                <a:ea typeface="Lato"/>
                <a:cs typeface="Lato"/>
                <a:sym typeface="Lato"/>
              </a:rPr>
              <a:t>To prove our assumption, we use RAVDESS dataset and fine-tune the model again. From the result, we could say that it proves our hypothesis. The CMU_MOSI dataset is not very good on unimodal especially using the audio data.</a:t>
            </a:r>
            <a:endParaRPr sz="1600">
              <a:solidFill>
                <a:schemeClr val="dk2"/>
              </a:solidFill>
              <a:latin typeface="Lato"/>
              <a:ea typeface="Lato"/>
              <a:cs typeface="Lato"/>
              <a:sym typeface="Lato"/>
            </a:endParaRPr>
          </a:p>
        </p:txBody>
      </p:sp>
      <p:sp>
        <p:nvSpPr>
          <p:cNvPr id="184" name="Google Shape;184;p32"/>
          <p:cNvSpPr txBox="1"/>
          <p:nvPr/>
        </p:nvSpPr>
        <p:spPr>
          <a:xfrm>
            <a:off x="2128700" y="4789575"/>
            <a:ext cx="54582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Table.1 Audio Unimodal Result on RAVDESS dataset</a:t>
            </a:r>
            <a:endParaRPr sz="1300">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04750" y="579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Result - Visual Question Answering</a:t>
            </a:r>
            <a:endParaRPr sz="2540"/>
          </a:p>
        </p:txBody>
      </p:sp>
      <p:sp>
        <p:nvSpPr>
          <p:cNvPr id="190" name="Google Shape;190;p33"/>
          <p:cNvSpPr txBox="1"/>
          <p:nvPr/>
        </p:nvSpPr>
        <p:spPr>
          <a:xfrm>
            <a:off x="149425" y="1156125"/>
            <a:ext cx="8824200" cy="7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Lato"/>
                <a:ea typeface="Lato"/>
                <a:cs typeface="Lato"/>
                <a:sym typeface="Lato"/>
              </a:rPr>
              <a:t>For Visual Question Answering, we collect all the video frame files, select one frame for each video, with its audio, and set each question as: “What is the emotion in the image {number}?” and the answer as normal/sad/happy. </a:t>
            </a:r>
            <a:endParaRPr sz="1500">
              <a:solidFill>
                <a:schemeClr val="dk2"/>
              </a:solidFill>
              <a:latin typeface="Lato"/>
              <a:ea typeface="Lato"/>
              <a:cs typeface="Lato"/>
              <a:sym typeface="Lato"/>
            </a:endParaRPr>
          </a:p>
        </p:txBody>
      </p:sp>
      <p:pic>
        <p:nvPicPr>
          <p:cNvPr id="191" name="Google Shape;191;p33"/>
          <p:cNvPicPr preferRelativeResize="0"/>
          <p:nvPr/>
        </p:nvPicPr>
        <p:blipFill>
          <a:blip r:embed="rId3">
            <a:alphaModFix/>
          </a:blip>
          <a:stretch>
            <a:fillRect/>
          </a:stretch>
        </p:blipFill>
        <p:spPr>
          <a:xfrm>
            <a:off x="243800" y="1984345"/>
            <a:ext cx="4243825" cy="2899630"/>
          </a:xfrm>
          <a:prstGeom prst="rect">
            <a:avLst/>
          </a:prstGeom>
          <a:noFill/>
          <a:ln>
            <a:noFill/>
          </a:ln>
        </p:spPr>
      </p:pic>
      <p:pic>
        <p:nvPicPr>
          <p:cNvPr id="192" name="Google Shape;192;p33"/>
          <p:cNvPicPr preferRelativeResize="0"/>
          <p:nvPr/>
        </p:nvPicPr>
        <p:blipFill>
          <a:blip r:embed="rId4">
            <a:alphaModFix/>
          </a:blip>
          <a:stretch>
            <a:fillRect/>
          </a:stretch>
        </p:blipFill>
        <p:spPr>
          <a:xfrm>
            <a:off x="4666050" y="1984350"/>
            <a:ext cx="4307443" cy="2899625"/>
          </a:xfrm>
          <a:prstGeom prst="rect">
            <a:avLst/>
          </a:prstGeom>
          <a:noFill/>
          <a:ln>
            <a:noFill/>
          </a:ln>
        </p:spPr>
      </p:pic>
      <p:sp>
        <p:nvSpPr>
          <p:cNvPr id="193" name="Google Shape;193;p33"/>
          <p:cNvSpPr txBox="1"/>
          <p:nvPr/>
        </p:nvSpPr>
        <p:spPr>
          <a:xfrm>
            <a:off x="2755275" y="4821225"/>
            <a:ext cx="41343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Figure</a:t>
            </a:r>
            <a:r>
              <a:rPr lang="en" sz="1300">
                <a:solidFill>
                  <a:schemeClr val="accent1"/>
                </a:solidFill>
                <a:latin typeface="Lato"/>
                <a:ea typeface="Lato"/>
                <a:cs typeface="Lato"/>
                <a:sym typeface="Lato"/>
              </a:rPr>
              <a:t>.3 Examples for visual question answering</a:t>
            </a:r>
            <a:endParaRPr sz="13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